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12192000"/>
  <p:notesSz cx="6858000" cy="9144000"/>
  <p:embeddedFontLst>
    <p:embeddedFont>
      <p:font typeface="Corbel"/>
      <p:regular r:id="rId66"/>
      <p:bold r:id="rId67"/>
      <p:italic r:id="rId68"/>
      <p:boldItalic r:id="rId69"/>
    </p:embeddedFont>
    <p:embeddedFont>
      <p:font typeface="Quattrocen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BFABCA-1FD7-4D50-A3E0-41DBB136B085}">
  <a:tblStyle styleId="{28BFABCA-1FD7-4D50-A3E0-41DBB136B085}" styleName="Table_0">
    <a:wholeTbl>
      <a:tcTxStyle b="off" i="off">
        <a:font>
          <a:latin typeface="Corbel"/>
          <a:ea typeface="Corbel"/>
          <a:cs typeface="Corbe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orbel-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Corbel-italic.fntdata"/><Relationship Id="rId23" Type="http://schemas.openxmlformats.org/officeDocument/2006/relationships/slide" Target="slides/slide17.xml"/><Relationship Id="rId67" Type="http://schemas.openxmlformats.org/officeDocument/2006/relationships/font" Target="fonts/Corbel-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rbel-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sz="1800">
                <a:solidFill>
                  <a:srgbClr val="D1D5DB"/>
                </a:solidFill>
                <a:latin typeface="Quattrocento Sans"/>
                <a:ea typeface="Quattrocento Sans"/>
                <a:cs typeface="Quattrocento Sans"/>
                <a:sym typeface="Quattrocento Sans"/>
              </a:rPr>
            </a:br>
            <a:r>
              <a:rPr lang="en-US" sz="1800">
                <a:solidFill>
                  <a:srgbClr val="D1D5DB"/>
                </a:solidFill>
                <a:latin typeface="Quattrocento Sans"/>
                <a:ea typeface="Quattrocento Sans"/>
                <a:cs typeface="Quattrocento Sans"/>
                <a:sym typeface="Quattrocento Sans"/>
              </a:rPr>
              <a:t>Yazılım tasarımı, bir yazılımın nasıl oluşturulacağına dair planlama ve organizasyon sürecidir. Yazılım tasarımı, bir yazılımın gereksinimlerini karşılamak için nasıl yapılandırılacağını, tasarım desenleri, kodlama standartları, sınıf ve modül yapısını, veri yapısını, arayüzleri ve diğer önemli faktörleri belirler.</a:t>
            </a:r>
            <a:endParaRPr sz="1800">
              <a:latin typeface="Times New Roman"/>
              <a:ea typeface="Times New Roman"/>
              <a:cs typeface="Times New Roman"/>
              <a:sym typeface="Times New Roman"/>
            </a:endParaRPr>
          </a:p>
          <a:p>
            <a:pPr indent="0" lvl="0" marL="0" rtl="0" algn="l">
              <a:spcBef>
                <a:spcPts val="3000"/>
              </a:spcBef>
              <a:spcAft>
                <a:spcPts val="0"/>
              </a:spcAft>
              <a:buNone/>
            </a:pPr>
            <a:r>
              <a:rPr lang="en-US" sz="1800">
                <a:solidFill>
                  <a:srgbClr val="D1D5DB"/>
                </a:solidFill>
                <a:latin typeface="Quattrocento Sans"/>
                <a:ea typeface="Quattrocento Sans"/>
                <a:cs typeface="Quattrocento Sans"/>
                <a:sym typeface="Quattrocento Sans"/>
              </a:rPr>
              <a:t>Yazılım tasarımı, yazılım geliştirme sürecinin önemli bir aşamasıdır ve yazılımın kalitesi, ölçeklenebilirliği, sürdürülebilirliği ve bakım kolaylığı gibi faktörleri belirler. Ayrıca, yazılımın performansını ve güvenliğini de etkiler.</a:t>
            </a:r>
            <a:endParaRPr sz="1800">
              <a:latin typeface="Times New Roman"/>
              <a:ea typeface="Times New Roman"/>
              <a:cs typeface="Times New Roman"/>
              <a:sym typeface="Times New Roman"/>
            </a:endParaRPr>
          </a:p>
          <a:p>
            <a:pPr indent="0" lvl="0" marL="0" rtl="0" algn="l">
              <a:spcBef>
                <a:spcPts val="3000"/>
              </a:spcBef>
              <a:spcAft>
                <a:spcPts val="0"/>
              </a:spcAft>
              <a:buNone/>
            </a:pPr>
            <a:r>
              <a:rPr lang="en-US" sz="1800">
                <a:solidFill>
                  <a:srgbClr val="D1D5DB"/>
                </a:solidFill>
                <a:latin typeface="Quattrocento Sans"/>
                <a:ea typeface="Quattrocento Sans"/>
                <a:cs typeface="Quattrocento Sans"/>
                <a:sym typeface="Quattrocento Sans"/>
              </a:rPr>
              <a:t>Yazılım tasarımı, bir yazılımın nasıl oluşturulacağına dair bir planlama süreci olduğundan, yazılım geliştirme sürecinin başında yer alır ve yazılımın kodlanmasından önce gerçekleştirilir. Bu nedenle, yazılım tasarımı aşaması, yazılımın kalitesi ve başarısı için oldukça kritik bir adımdır.</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2" name="Google Shape;15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Geliştirme sürecini optimize eder: Yazılım tasarımı, yazılım geliştirme sürecinde bir yol haritası sağlar. Bu, geliştirme ekibinin iş akışını optimize etmesine ve zamanında hedeflere ulaşmasına yardımcı olur.</a:t>
            </a:r>
            <a:endParaRPr sz="1800">
              <a:solidFill>
                <a:srgbClr val="D1D5DB"/>
              </a:solidFill>
              <a:latin typeface="Calibri"/>
              <a:ea typeface="Calibri"/>
              <a:cs typeface="Calibri"/>
              <a:sym typeface="Calibri"/>
            </a:endParaRPr>
          </a:p>
          <a:p>
            <a:pPr indent="-342900" lvl="0" marL="342900" rtl="0" algn="l">
              <a:lnSpc>
                <a:spcPct val="107000"/>
              </a:lnSpc>
              <a:spcBef>
                <a:spcPts val="80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Yazılımın kalitesini artırır: İyi bir yazılım tasarımı, yazılımın kalitesini artırır. Yazılım tasarımı sırasında belirlenen gereksinimlerin doğru bir şekilde ele alınması ve uygun tasarım desenlerinin kullanılması, yazılımın güvenilirliği, ölçeklenebilirliği, sürdürülebilirliği ve bakım kolaylığı gibi faktörlerin artmasına yardımcı olur.</a:t>
            </a:r>
            <a:endParaRPr sz="1800">
              <a:solidFill>
                <a:srgbClr val="D1D5DB"/>
              </a:solidFill>
              <a:latin typeface="Calibri"/>
              <a:ea typeface="Calibri"/>
              <a:cs typeface="Calibri"/>
              <a:sym typeface="Calibri"/>
            </a:endParaRPr>
          </a:p>
          <a:p>
            <a:pPr indent="-342900" lvl="0" marL="342900" rtl="0" algn="l">
              <a:lnSpc>
                <a:spcPct val="107000"/>
              </a:lnSpc>
              <a:spcBef>
                <a:spcPts val="80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Bakım maliyetlerini azaltır: İyi bir yazılım tasarımı, yazılımın bakım maliyetlerini azaltır. Bu, yazılımın uzun vadede daha az maliyetli olmasına ve daha az hata ile çalışmasına yardımcı olur.</a:t>
            </a:r>
            <a:endParaRPr sz="1800">
              <a:solidFill>
                <a:srgbClr val="D1D5DB"/>
              </a:solidFill>
              <a:latin typeface="Calibri"/>
              <a:ea typeface="Calibri"/>
              <a:cs typeface="Calibri"/>
              <a:sym typeface="Calibri"/>
            </a:endParaRPr>
          </a:p>
          <a:p>
            <a:pPr indent="-342900" lvl="0" marL="342900" rtl="0" algn="l">
              <a:lnSpc>
                <a:spcPct val="107000"/>
              </a:lnSpc>
              <a:spcBef>
                <a:spcPts val="80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Performansı artırır: Yazılım tasarımı, yazılımın performansını artırmak için uygun veri yapıları ve algoritmaların kullanılmasını sağlar. Bu, yazılımın daha hızlı ve daha verimli çalışmasına yardımcı olur.</a:t>
            </a:r>
            <a:endParaRPr sz="1800">
              <a:solidFill>
                <a:srgbClr val="D1D5DB"/>
              </a:solidFill>
              <a:latin typeface="Calibri"/>
              <a:ea typeface="Calibri"/>
              <a:cs typeface="Calibri"/>
              <a:sym typeface="Calibri"/>
            </a:endParaRPr>
          </a:p>
          <a:p>
            <a:pPr indent="-342900" lvl="0" marL="342900" rtl="0" algn="l">
              <a:lnSpc>
                <a:spcPct val="107000"/>
              </a:lnSpc>
              <a:spcBef>
                <a:spcPts val="80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Yazılımın güvenliğini sağlar: Yazılım tasarımı, yazılımın güvenliği için önemlidir. Yazılım tasarımı sırasında, yazılımın güvenlik açıklarının tespit edilmesi ve bu açıkların kapatılması için uygun tedbirlerin alınması gereklidir.</a:t>
            </a:r>
            <a:endParaRPr sz="1800">
              <a:solidFill>
                <a:srgbClr val="D1D5DB"/>
              </a:solidFill>
              <a:latin typeface="Calibri"/>
              <a:ea typeface="Calibri"/>
              <a:cs typeface="Calibri"/>
              <a:sym typeface="Calibri"/>
            </a:endParaRPr>
          </a:p>
          <a:p>
            <a:pPr indent="-342900" lvl="0" marL="342900" rtl="0" algn="l">
              <a:lnSpc>
                <a:spcPct val="107000"/>
              </a:lnSpc>
              <a:spcBef>
                <a:spcPts val="800"/>
              </a:spcBef>
              <a:spcAft>
                <a:spcPts val="0"/>
              </a:spcAft>
              <a:buClr>
                <a:srgbClr val="D1D5DB"/>
              </a:buClr>
              <a:buSzPts val="1800"/>
              <a:buFont typeface="Calibri"/>
              <a:buAutoNum type="arabicPeriod"/>
            </a:pPr>
            <a:r>
              <a:rPr lang="en-US" sz="1800">
                <a:solidFill>
                  <a:srgbClr val="D1D5DB"/>
                </a:solidFill>
                <a:latin typeface="Quattrocento Sans"/>
                <a:ea typeface="Quattrocento Sans"/>
                <a:cs typeface="Quattrocento Sans"/>
                <a:sym typeface="Quattrocento Sans"/>
              </a:rPr>
              <a:t>Uyumluluğu artırır: İyi bir yazılım tasarımı, yazılımın diğer sistemlerle uyumlu olmasını sağlar. Bu, yazılımın daha esnek ve daha uyumlu olmasına yardımcı olur.</a:t>
            </a:r>
            <a:endParaRPr sz="1800">
              <a:solidFill>
                <a:srgbClr val="D1D5DB"/>
              </a:solidFill>
              <a:latin typeface="Calibri"/>
              <a:ea typeface="Calibri"/>
              <a:cs typeface="Calibri"/>
              <a:sym typeface="Calibri"/>
            </a:endParaRPr>
          </a:p>
          <a:p>
            <a:pPr indent="0" lvl="0" marL="0" rtl="0" algn="l">
              <a:spcBef>
                <a:spcPts val="800"/>
              </a:spcBef>
              <a:spcAft>
                <a:spcPts val="0"/>
              </a:spcAft>
              <a:buNone/>
            </a:pPr>
            <a:r>
              <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17" name="Shape 17"/>
        <p:cNvGrpSpPr/>
        <p:nvPr/>
      </p:nvGrpSpPr>
      <p:grpSpPr>
        <a:xfrm>
          <a:off x="0" y="0"/>
          <a:ext cx="0" cy="0"/>
          <a:chOff x="0" y="0"/>
          <a:chExt cx="0" cy="0"/>
        </a:xfrm>
      </p:grpSpPr>
      <p:sp>
        <p:nvSpPr>
          <p:cNvPr id="18" name="Google Shape;18;p2"/>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EDECE4"/>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22" name="Google Shape;22;p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p:nvPr>
            <p:ph idx="2" type="pic"/>
          </p:nvPr>
        </p:nvSpPr>
        <p:spPr>
          <a:xfrm>
            <a:off x="3570644" y="767419"/>
            <a:ext cx="8115230" cy="5330952"/>
          </a:xfrm>
          <a:prstGeom prst="rect">
            <a:avLst/>
          </a:prstGeom>
          <a:solidFill>
            <a:srgbClr val="BFBFBF"/>
          </a:solidFill>
          <a:ln>
            <a:noFill/>
          </a:ln>
        </p:spPr>
      </p:sp>
      <p:sp>
        <p:nvSpPr>
          <p:cNvPr id="79" name="Google Shape;79;p11"/>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80" name="Google Shape;80;p1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83" name="Shape 83"/>
        <p:cNvGrpSpPr/>
        <p:nvPr/>
      </p:nvGrpSpPr>
      <p:grpSpPr>
        <a:xfrm>
          <a:off x="0" y="0"/>
          <a:ext cx="0" cy="0"/>
          <a:chOff x="0" y="0"/>
          <a:chExt cx="0" cy="0"/>
        </a:xfrm>
      </p:grpSpPr>
      <p:sp>
        <p:nvSpPr>
          <p:cNvPr id="84" name="Google Shape;84;p1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6" name="Google Shape;86;p1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89" name="Shape 89"/>
        <p:cNvGrpSpPr/>
        <p:nvPr/>
      </p:nvGrpSpPr>
      <p:grpSpPr>
        <a:xfrm>
          <a:off x="0" y="0"/>
          <a:ext cx="0" cy="0"/>
          <a:chOff x="0" y="0"/>
          <a:chExt cx="0" cy="0"/>
        </a:xfrm>
      </p:grpSpPr>
      <p:sp>
        <p:nvSpPr>
          <p:cNvPr id="90" name="Google Shape;90;p13"/>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92" name="Google Shape;92;p1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03" name="Shape 103"/>
        <p:cNvGrpSpPr/>
        <p:nvPr/>
      </p:nvGrpSpPr>
      <p:grpSpPr>
        <a:xfrm>
          <a:off x="0" y="0"/>
          <a:ext cx="0" cy="0"/>
          <a:chOff x="0" y="0"/>
          <a:chExt cx="0" cy="0"/>
        </a:xfrm>
      </p:grpSpPr>
      <p:sp>
        <p:nvSpPr>
          <p:cNvPr id="104" name="Google Shape;104;p1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5"/>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106" name="Google Shape;106;p1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showMasterSp="0" type="blank">
  <p:cSld name="BLANK">
    <p:spTree>
      <p:nvGrpSpPr>
        <p:cNvPr id="25" name="Shape 25"/>
        <p:cNvGrpSpPr/>
        <p:nvPr/>
      </p:nvGrpSpPr>
      <p:grpSpPr>
        <a:xfrm>
          <a:off x="0" y="0"/>
          <a:ext cx="0" cy="0"/>
          <a:chOff x="0" y="0"/>
          <a:chExt cx="0" cy="0"/>
        </a:xfrm>
      </p:grpSpPr>
      <p:sp>
        <p:nvSpPr>
          <p:cNvPr id="26" name="Google Shape;26;p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32" name="Google Shape;32;p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showMasterSp="0">
  <p:cSld name="1_Two Content">
    <p:bg>
      <p:bgPr>
        <a:solidFill>
          <a:schemeClr val="lt1"/>
        </a:solid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252919" y="1123837"/>
            <a:ext cx="2947482" cy="460118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rgbClr val="404040"/>
              </a:buClr>
              <a:buSzPts val="4800"/>
              <a:buFont typeface="Calibri"/>
              <a:buNone/>
              <a:defRPr b="0" i="0" sz="4800" u="sng">
                <a:solidFill>
                  <a:srgbClr val="40404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609600" y="1577340"/>
            <a:ext cx="5303520" cy="387798"/>
          </a:xfrm>
          <a:prstGeom prst="rect">
            <a:avLst/>
          </a:prstGeom>
          <a:noFill/>
          <a:ln>
            <a:noFill/>
          </a:ln>
        </p:spPr>
        <p:txBody>
          <a:bodyPr anchorCtr="0" anchor="ctr" bIns="0" lIns="0" spcFirstLastPara="1" rIns="0" wrap="square" tIns="0">
            <a:spAutoFit/>
          </a:bodyPr>
          <a:lstStyle>
            <a:lvl1pPr indent="-355600" lvl="0" marL="457200" algn="l">
              <a:lnSpc>
                <a:spcPct val="90000"/>
              </a:lnSpc>
              <a:spcBef>
                <a:spcPts val="1200"/>
              </a:spcBef>
              <a:spcAft>
                <a:spcPts val="0"/>
              </a:spcAft>
              <a:buSzPts val="20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38" name="Google Shape;38;p5"/>
          <p:cNvSpPr txBox="1"/>
          <p:nvPr>
            <p:ph idx="2" type="body"/>
          </p:nvPr>
        </p:nvSpPr>
        <p:spPr>
          <a:xfrm>
            <a:off x="6278880" y="1577340"/>
            <a:ext cx="5303520" cy="387798"/>
          </a:xfrm>
          <a:prstGeom prst="rect">
            <a:avLst/>
          </a:prstGeom>
          <a:noFill/>
          <a:ln>
            <a:noFill/>
          </a:ln>
        </p:spPr>
        <p:txBody>
          <a:bodyPr anchorCtr="0" anchor="ctr" bIns="0" lIns="0" spcFirstLastPara="1" rIns="0" wrap="square" tIns="0">
            <a:spAutoFit/>
          </a:bodyPr>
          <a:lstStyle>
            <a:lvl1pPr indent="-355600" lvl="0" marL="457200" algn="l">
              <a:lnSpc>
                <a:spcPct val="90000"/>
              </a:lnSpc>
              <a:spcBef>
                <a:spcPts val="1200"/>
              </a:spcBef>
              <a:spcAft>
                <a:spcPts val="0"/>
              </a:spcAft>
              <a:buSzPts val="20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39" name="Google Shape;39;p5"/>
          <p:cNvSpPr txBox="1"/>
          <p:nvPr>
            <p:ph idx="11" type="ftr"/>
          </p:nvPr>
        </p:nvSpPr>
        <p:spPr>
          <a:xfrm>
            <a:off x="3869268" y="6356350"/>
            <a:ext cx="591151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b="0" i="0" sz="90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0" type="dt"/>
          </p:nvPr>
        </p:nvSpPr>
        <p:spPr>
          <a:xfrm>
            <a:off x="262465" y="6356350"/>
            <a:ext cx="2743200"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b="0" i="0" sz="900">
                <a:solidFill>
                  <a:schemeClr val="lt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0634135" y="6356350"/>
            <a:ext cx="1530927" cy="365125"/>
          </a:xfrm>
          <a:prstGeom prst="rect">
            <a:avLst/>
          </a:prstGeom>
          <a:noFill/>
          <a:ln>
            <a:noFill/>
          </a:ln>
        </p:spPr>
        <p:txBody>
          <a:bodyPr anchorCtr="0" anchor="ctr" bIns="0" lIns="0" spcFirstLastPara="1" rIns="0" wrap="square" tIns="0">
            <a:noAutofit/>
          </a:bodyPr>
          <a:lstStyle>
            <a:lvl1pPr indent="0" lvl="0" marL="123825" marR="0" algn="r">
              <a:lnSpc>
                <a:spcPct val="103333"/>
              </a:lnSpc>
              <a:spcBef>
                <a:spcPts val="0"/>
              </a:spcBef>
              <a:buNone/>
              <a:defRPr b="0" i="0" sz="1200">
                <a:solidFill>
                  <a:schemeClr val="lt1"/>
                </a:solidFill>
                <a:latin typeface="Calibri"/>
                <a:ea typeface="Calibri"/>
                <a:cs typeface="Calibri"/>
                <a:sym typeface="Calibri"/>
              </a:defRPr>
            </a:lvl1pPr>
            <a:lvl2pPr indent="0" lvl="1" marL="123825" marR="0" algn="r">
              <a:lnSpc>
                <a:spcPct val="103333"/>
              </a:lnSpc>
              <a:spcBef>
                <a:spcPts val="0"/>
              </a:spcBef>
              <a:buNone/>
              <a:defRPr b="0" i="0" sz="1200">
                <a:solidFill>
                  <a:schemeClr val="lt1"/>
                </a:solidFill>
                <a:latin typeface="Calibri"/>
                <a:ea typeface="Calibri"/>
                <a:cs typeface="Calibri"/>
                <a:sym typeface="Calibri"/>
              </a:defRPr>
            </a:lvl2pPr>
            <a:lvl3pPr indent="0" lvl="2" marL="123825" marR="0" algn="r">
              <a:lnSpc>
                <a:spcPct val="103333"/>
              </a:lnSpc>
              <a:spcBef>
                <a:spcPts val="0"/>
              </a:spcBef>
              <a:buNone/>
              <a:defRPr b="0" i="0" sz="1200">
                <a:solidFill>
                  <a:schemeClr val="lt1"/>
                </a:solidFill>
                <a:latin typeface="Calibri"/>
                <a:ea typeface="Calibri"/>
                <a:cs typeface="Calibri"/>
                <a:sym typeface="Calibri"/>
              </a:defRPr>
            </a:lvl3pPr>
            <a:lvl4pPr indent="0" lvl="3" marL="123825" marR="0" algn="r">
              <a:lnSpc>
                <a:spcPct val="103333"/>
              </a:lnSpc>
              <a:spcBef>
                <a:spcPts val="0"/>
              </a:spcBef>
              <a:buNone/>
              <a:defRPr b="0" i="0" sz="1200">
                <a:solidFill>
                  <a:schemeClr val="lt1"/>
                </a:solidFill>
                <a:latin typeface="Calibri"/>
                <a:ea typeface="Calibri"/>
                <a:cs typeface="Calibri"/>
                <a:sym typeface="Calibri"/>
              </a:defRPr>
            </a:lvl4pPr>
            <a:lvl5pPr indent="0" lvl="4" marL="123825" marR="0" algn="r">
              <a:lnSpc>
                <a:spcPct val="103333"/>
              </a:lnSpc>
              <a:spcBef>
                <a:spcPts val="0"/>
              </a:spcBef>
              <a:buNone/>
              <a:defRPr b="0" i="0" sz="1200">
                <a:solidFill>
                  <a:schemeClr val="lt1"/>
                </a:solidFill>
                <a:latin typeface="Calibri"/>
                <a:ea typeface="Calibri"/>
                <a:cs typeface="Calibri"/>
                <a:sym typeface="Calibri"/>
              </a:defRPr>
            </a:lvl5pPr>
            <a:lvl6pPr indent="0" lvl="5" marL="123825" marR="0" algn="r">
              <a:lnSpc>
                <a:spcPct val="103333"/>
              </a:lnSpc>
              <a:spcBef>
                <a:spcPts val="0"/>
              </a:spcBef>
              <a:buNone/>
              <a:defRPr b="0" i="0" sz="1200">
                <a:solidFill>
                  <a:schemeClr val="lt1"/>
                </a:solidFill>
                <a:latin typeface="Calibri"/>
                <a:ea typeface="Calibri"/>
                <a:cs typeface="Calibri"/>
                <a:sym typeface="Calibri"/>
              </a:defRPr>
            </a:lvl6pPr>
            <a:lvl7pPr indent="0" lvl="6" marL="123825" marR="0" algn="r">
              <a:lnSpc>
                <a:spcPct val="103333"/>
              </a:lnSpc>
              <a:spcBef>
                <a:spcPts val="0"/>
              </a:spcBef>
              <a:buNone/>
              <a:defRPr b="0" i="0" sz="1200">
                <a:solidFill>
                  <a:schemeClr val="lt1"/>
                </a:solidFill>
                <a:latin typeface="Calibri"/>
                <a:ea typeface="Calibri"/>
                <a:cs typeface="Calibri"/>
                <a:sym typeface="Calibri"/>
              </a:defRPr>
            </a:lvl7pPr>
            <a:lvl8pPr indent="0" lvl="7" marL="123825" marR="0" algn="r">
              <a:lnSpc>
                <a:spcPct val="103333"/>
              </a:lnSpc>
              <a:spcBef>
                <a:spcPts val="0"/>
              </a:spcBef>
              <a:buNone/>
              <a:defRPr b="0" i="0" sz="1200">
                <a:solidFill>
                  <a:schemeClr val="lt1"/>
                </a:solidFill>
                <a:latin typeface="Calibri"/>
                <a:ea typeface="Calibri"/>
                <a:cs typeface="Calibri"/>
                <a:sym typeface="Calibri"/>
              </a:defRPr>
            </a:lvl8pPr>
            <a:lvl9pPr indent="0" lvl="8" marL="123825" marR="0" algn="r">
              <a:lnSpc>
                <a:spcPct val="103333"/>
              </a:lnSpc>
              <a:spcBef>
                <a:spcPts val="0"/>
              </a:spcBef>
              <a:buNone/>
              <a:defRPr b="0" i="0" sz="1200">
                <a:solidFill>
                  <a:schemeClr val="lt1"/>
                </a:solidFill>
                <a:latin typeface="Calibri"/>
                <a:ea typeface="Calibri"/>
                <a:cs typeface="Calibri"/>
                <a:sym typeface="Calibri"/>
              </a:defRPr>
            </a:lvl9pPr>
          </a:lstStyle>
          <a:p>
            <a:pPr indent="0" lvl="0" marL="123825"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47" name="Shape 47"/>
        <p:cNvGrpSpPr/>
        <p:nvPr/>
      </p:nvGrpSpPr>
      <p:grpSpPr>
        <a:xfrm>
          <a:off x="0" y="0"/>
          <a:ext cx="0" cy="0"/>
          <a:chOff x="0" y="0"/>
          <a:chExt cx="0" cy="0"/>
        </a:xfrm>
      </p:grpSpPr>
      <p:sp>
        <p:nvSpPr>
          <p:cNvPr id="48" name="Google Shape;48;p7"/>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4D4635"/>
              </a:buClr>
              <a:buSzPts val="5900"/>
              <a:buFont typeface="Corbel"/>
              <a:buNone/>
              <a:defRPr b="0" sz="5900">
                <a:solidFill>
                  <a:srgbClr val="4D46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chemeClr val="dk2"/>
                </a:solidFill>
              </a:defRPr>
            </a:lvl1pPr>
            <a:lvl2pPr indent="-228600" lvl="1" marL="914400" algn="l">
              <a:lnSpc>
                <a:spcPct val="90000"/>
              </a:lnSpc>
              <a:spcBef>
                <a:spcPts val="250"/>
              </a:spcBef>
              <a:spcAft>
                <a:spcPts val="0"/>
              </a:spcAft>
              <a:buSzPts val="1800"/>
              <a:buNone/>
              <a:defRPr sz="1800">
                <a:solidFill>
                  <a:srgbClr val="8C8B8A"/>
                </a:solidFill>
              </a:defRPr>
            </a:lvl2pPr>
            <a:lvl3pPr indent="-228600" lvl="2" marL="1371600" algn="l">
              <a:lnSpc>
                <a:spcPct val="90000"/>
              </a:lnSpc>
              <a:spcBef>
                <a:spcPts val="250"/>
              </a:spcBef>
              <a:spcAft>
                <a:spcPts val="0"/>
              </a:spcAft>
              <a:buSzPts val="1600"/>
              <a:buNone/>
              <a:defRPr sz="1600">
                <a:solidFill>
                  <a:srgbClr val="8C8B8A"/>
                </a:solidFill>
              </a:defRPr>
            </a:lvl3pPr>
            <a:lvl4pPr indent="-228600" lvl="3" marL="1828800" algn="l">
              <a:lnSpc>
                <a:spcPct val="90000"/>
              </a:lnSpc>
              <a:spcBef>
                <a:spcPts val="250"/>
              </a:spcBef>
              <a:spcAft>
                <a:spcPts val="0"/>
              </a:spcAft>
              <a:buSzPts val="1400"/>
              <a:buNone/>
              <a:defRPr sz="1400">
                <a:solidFill>
                  <a:srgbClr val="8C8B8A"/>
                </a:solidFill>
              </a:defRPr>
            </a:lvl4pPr>
            <a:lvl5pPr indent="-228600" lvl="4" marL="2286000" algn="l">
              <a:lnSpc>
                <a:spcPct val="90000"/>
              </a:lnSpc>
              <a:spcBef>
                <a:spcPts val="250"/>
              </a:spcBef>
              <a:spcAft>
                <a:spcPts val="0"/>
              </a:spcAft>
              <a:buSzPts val="1400"/>
              <a:buNone/>
              <a:defRPr sz="1400">
                <a:solidFill>
                  <a:srgbClr val="8C8B8A"/>
                </a:solidFill>
              </a:defRPr>
            </a:lvl5pPr>
            <a:lvl6pPr indent="-228600" lvl="5" marL="2743200" algn="l">
              <a:lnSpc>
                <a:spcPct val="90000"/>
              </a:lnSpc>
              <a:spcBef>
                <a:spcPts val="250"/>
              </a:spcBef>
              <a:spcAft>
                <a:spcPts val="0"/>
              </a:spcAft>
              <a:buSzPts val="1400"/>
              <a:buNone/>
              <a:defRPr sz="1400">
                <a:solidFill>
                  <a:srgbClr val="8C8B8A"/>
                </a:solidFill>
              </a:defRPr>
            </a:lvl6pPr>
            <a:lvl7pPr indent="-228600" lvl="6" marL="3200400" algn="l">
              <a:lnSpc>
                <a:spcPct val="90000"/>
              </a:lnSpc>
              <a:spcBef>
                <a:spcPts val="250"/>
              </a:spcBef>
              <a:spcAft>
                <a:spcPts val="0"/>
              </a:spcAft>
              <a:buSzPts val="1400"/>
              <a:buNone/>
              <a:defRPr sz="1400">
                <a:solidFill>
                  <a:srgbClr val="8C8B8A"/>
                </a:solidFill>
              </a:defRPr>
            </a:lvl7pPr>
            <a:lvl8pPr indent="-228600" lvl="7" marL="3657600" algn="l">
              <a:lnSpc>
                <a:spcPct val="90000"/>
              </a:lnSpc>
              <a:spcBef>
                <a:spcPts val="250"/>
              </a:spcBef>
              <a:spcAft>
                <a:spcPts val="0"/>
              </a:spcAft>
              <a:buSzPts val="1400"/>
              <a:buNone/>
              <a:defRPr sz="1400">
                <a:solidFill>
                  <a:srgbClr val="8C8B8A"/>
                </a:solidFill>
              </a:defRPr>
            </a:lvl8pPr>
            <a:lvl9pPr indent="-228600" lvl="8" marL="4114800" algn="l">
              <a:lnSpc>
                <a:spcPct val="90000"/>
              </a:lnSpc>
              <a:spcBef>
                <a:spcPts val="250"/>
              </a:spcBef>
              <a:spcAft>
                <a:spcPts val="250"/>
              </a:spcAft>
              <a:buSzPts val="1400"/>
              <a:buNone/>
              <a:defRPr sz="1400">
                <a:solidFill>
                  <a:srgbClr val="8C8B8A"/>
                </a:solidFill>
              </a:defRPr>
            </a:lvl9pPr>
          </a:lstStyle>
          <a:p/>
        </p:txBody>
      </p:sp>
      <p:sp>
        <p:nvSpPr>
          <p:cNvPr id="50" name="Google Shape;50;p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53" name="Shape 53"/>
        <p:cNvGrpSpPr/>
        <p:nvPr/>
      </p:nvGrpSpPr>
      <p:grpSpPr>
        <a:xfrm>
          <a:off x="0" y="0"/>
          <a:ext cx="0" cy="0"/>
          <a:chOff x="0" y="0"/>
          <a:chExt cx="0" cy="0"/>
        </a:xfrm>
      </p:grpSpPr>
      <p:sp>
        <p:nvSpPr>
          <p:cNvPr id="54" name="Google Shape;54;p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6" name="Google Shape;56;p8"/>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7" name="Google Shape;57;p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897B5B"/>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63" name="Google Shape;63;p9"/>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4" name="Google Shape;64;p9"/>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897B5B"/>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65" name="Google Shape;65;p9"/>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6" name="Google Shape;66;p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72" name="Google Shape;72;p10"/>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73" name="Google Shape;73;p1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6F664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6F664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6F664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6F6649"/>
                </a:solidFill>
                <a:latin typeface="Corbel"/>
                <a:ea typeface="Corbel"/>
                <a:cs typeface="Corbel"/>
                <a:sym typeface="Corbel"/>
              </a:defRPr>
            </a:lvl9pPr>
          </a:lstStyle>
          <a:p/>
        </p:txBody>
      </p:sp>
      <p:sp>
        <p:nvSpPr>
          <p:cNvPr id="14" name="Google Shape;14;p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A99D7B"/>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A99D7B"/>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14"/>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14"/>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FEFEFE"/>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FEFEFE"/>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FEFEFE"/>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9pPr>
          </a:lstStyle>
          <a:p/>
        </p:txBody>
      </p:sp>
      <p:sp>
        <p:nvSpPr>
          <p:cNvPr id="100" name="Google Shape;100;p1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100">
                <a:solidFill>
                  <a:srgbClr val="FEF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1" name="Google Shape;101;p1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100">
                <a:solidFill>
                  <a:srgbClr val="FEF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02" name="Google Shape;102;p1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sz="1200" u="none">
                <a:solidFill>
                  <a:schemeClr val="accent1"/>
                </a:solidFill>
                <a:latin typeface="Corbel"/>
                <a:ea typeface="Corbel"/>
                <a:cs typeface="Corbel"/>
                <a:sym typeface="Corbel"/>
              </a:defRPr>
            </a:lvl1pPr>
            <a:lvl2pPr indent="0" lvl="1" marL="0" marR="0" rtl="0" algn="r">
              <a:spcBef>
                <a:spcPts val="0"/>
              </a:spcBef>
              <a:buNone/>
              <a:defRPr b="1" sz="1200" u="none">
                <a:solidFill>
                  <a:schemeClr val="accent1"/>
                </a:solidFill>
                <a:latin typeface="Corbel"/>
                <a:ea typeface="Corbel"/>
                <a:cs typeface="Corbel"/>
                <a:sym typeface="Corbel"/>
              </a:defRPr>
            </a:lvl2pPr>
            <a:lvl3pPr indent="0" lvl="2" marL="0" marR="0" rtl="0" algn="r">
              <a:spcBef>
                <a:spcPts val="0"/>
              </a:spcBef>
              <a:buNone/>
              <a:defRPr b="1" sz="1200" u="none">
                <a:solidFill>
                  <a:schemeClr val="accent1"/>
                </a:solidFill>
                <a:latin typeface="Corbel"/>
                <a:ea typeface="Corbel"/>
                <a:cs typeface="Corbel"/>
                <a:sym typeface="Corbel"/>
              </a:defRPr>
            </a:lvl3pPr>
            <a:lvl4pPr indent="0" lvl="3" marL="0" marR="0" rtl="0" algn="r">
              <a:spcBef>
                <a:spcPts val="0"/>
              </a:spcBef>
              <a:buNone/>
              <a:defRPr b="1" sz="1200" u="none">
                <a:solidFill>
                  <a:schemeClr val="accent1"/>
                </a:solidFill>
                <a:latin typeface="Corbel"/>
                <a:ea typeface="Corbel"/>
                <a:cs typeface="Corbel"/>
                <a:sym typeface="Corbel"/>
              </a:defRPr>
            </a:lvl4pPr>
            <a:lvl5pPr indent="0" lvl="4" marL="0" marR="0" rtl="0" algn="r">
              <a:spcBef>
                <a:spcPts val="0"/>
              </a:spcBef>
              <a:buNone/>
              <a:defRPr b="1" sz="1200" u="none">
                <a:solidFill>
                  <a:schemeClr val="accent1"/>
                </a:solidFill>
                <a:latin typeface="Corbel"/>
                <a:ea typeface="Corbel"/>
                <a:cs typeface="Corbel"/>
                <a:sym typeface="Corbel"/>
              </a:defRPr>
            </a:lvl5pPr>
            <a:lvl6pPr indent="0" lvl="5" marL="0" marR="0" rtl="0" algn="r">
              <a:spcBef>
                <a:spcPts val="0"/>
              </a:spcBef>
              <a:buNone/>
              <a:defRPr b="1" sz="1200" u="none">
                <a:solidFill>
                  <a:schemeClr val="accent1"/>
                </a:solidFill>
                <a:latin typeface="Corbel"/>
                <a:ea typeface="Corbel"/>
                <a:cs typeface="Corbel"/>
                <a:sym typeface="Corbel"/>
              </a:defRPr>
            </a:lvl6pPr>
            <a:lvl7pPr indent="0" lvl="6" marL="0" marR="0" rtl="0" algn="r">
              <a:spcBef>
                <a:spcPts val="0"/>
              </a:spcBef>
              <a:buNone/>
              <a:defRPr b="1" sz="1200" u="none">
                <a:solidFill>
                  <a:schemeClr val="accent1"/>
                </a:solidFill>
                <a:latin typeface="Corbel"/>
                <a:ea typeface="Corbel"/>
                <a:cs typeface="Corbel"/>
                <a:sym typeface="Corbel"/>
              </a:defRPr>
            </a:lvl7pPr>
            <a:lvl8pPr indent="0" lvl="7" marL="0" marR="0" rtl="0" algn="r">
              <a:spcBef>
                <a:spcPts val="0"/>
              </a:spcBef>
              <a:buNone/>
              <a:defRPr b="1" sz="1200" u="none">
                <a:solidFill>
                  <a:schemeClr val="accent1"/>
                </a:solidFill>
                <a:latin typeface="Corbel"/>
                <a:ea typeface="Corbel"/>
                <a:cs typeface="Corbel"/>
                <a:sym typeface="Corbel"/>
              </a:defRPr>
            </a:lvl8pPr>
            <a:lvl9pPr indent="0" lvl="8" marL="0" marR="0" rtl="0" algn="r">
              <a:spcBef>
                <a:spcPts val="0"/>
              </a:spcBef>
              <a:buNone/>
              <a:defRPr b="1" sz="1200" u="non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31.png"/><Relationship Id="rId13" Type="http://schemas.openxmlformats.org/officeDocument/2006/relationships/image" Target="../media/image52.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19.png"/><Relationship Id="rId7" Type="http://schemas.openxmlformats.org/officeDocument/2006/relationships/image" Target="../media/image38.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9.png"/><Relationship Id="rId4" Type="http://schemas.openxmlformats.org/officeDocument/2006/relationships/image" Target="../media/image47.pn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1.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3.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6"/>
          <p:cNvSpPr txBox="1"/>
          <p:nvPr>
            <p:ph type="ctrTitle"/>
          </p:nvPr>
        </p:nvSpPr>
        <p:spPr>
          <a:xfrm>
            <a:off x="485634" y="1730477"/>
            <a:ext cx="5893683" cy="21827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400"/>
              <a:buFont typeface="Corbel"/>
              <a:buNone/>
            </a:pPr>
            <a:r>
              <a:rPr lang="en-US" sz="5400"/>
              <a:t>MYAZ214</a:t>
            </a:r>
            <a:endParaRPr sz="5400"/>
          </a:p>
        </p:txBody>
      </p:sp>
      <p:sp>
        <p:nvSpPr>
          <p:cNvPr id="114" name="Google Shape;114;p16"/>
          <p:cNvSpPr txBox="1"/>
          <p:nvPr>
            <p:ph idx="1" type="subTitle"/>
          </p:nvPr>
        </p:nvSpPr>
        <p:spPr>
          <a:xfrm>
            <a:off x="452753" y="4072044"/>
            <a:ext cx="5912715" cy="14953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200"/>
              <a:buNone/>
            </a:pPr>
            <a:r>
              <a:rPr lang="en-US" sz="2200"/>
              <a:t>Yazılım Tasarımı ve Mimarisi</a:t>
            </a:r>
            <a:endParaRPr sz="2200"/>
          </a:p>
        </p:txBody>
      </p:sp>
      <p:pic>
        <p:nvPicPr>
          <p:cNvPr descr="Ağ oluşturmak için bağlı hatlar ve noktalar" id="115" name="Google Shape;115;p16"/>
          <p:cNvPicPr preferRelativeResize="0"/>
          <p:nvPr/>
        </p:nvPicPr>
        <p:blipFill rotWithShape="1">
          <a:blip r:embed="rId3">
            <a:alphaModFix/>
          </a:blip>
          <a:srcRect b="0" l="38774" r="21435" t="0"/>
          <a:stretch/>
        </p:blipFill>
        <p:spPr>
          <a:xfrm>
            <a:off x="7330303" y="1"/>
            <a:ext cx="4851171"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Tasarım Kavramları	</a:t>
            </a:r>
            <a:endParaRPr/>
          </a:p>
        </p:txBody>
      </p:sp>
      <p:grpSp>
        <p:nvGrpSpPr>
          <p:cNvPr id="230" name="Google Shape;230;p25"/>
          <p:cNvGrpSpPr/>
          <p:nvPr/>
        </p:nvGrpSpPr>
        <p:grpSpPr>
          <a:xfrm>
            <a:off x="4018639" y="1366879"/>
            <a:ext cx="2886710" cy="655320"/>
            <a:chOff x="950975" y="1956815"/>
            <a:chExt cx="2886710" cy="655320"/>
          </a:xfrm>
        </p:grpSpPr>
        <p:sp>
          <p:nvSpPr>
            <p:cNvPr id="231" name="Google Shape;231;p25"/>
            <p:cNvSpPr/>
            <p:nvPr/>
          </p:nvSpPr>
          <p:spPr>
            <a:xfrm>
              <a:off x="950975" y="1956815"/>
              <a:ext cx="2886710" cy="655320"/>
            </a:xfrm>
            <a:custGeom>
              <a:rect b="b" l="l" r="r" t="t"/>
              <a:pathLst>
                <a:path extrusionOk="0" h="655319" w="2886710">
                  <a:moveTo>
                    <a:pt x="2777236" y="0"/>
                  </a:moveTo>
                  <a:lnTo>
                    <a:pt x="0" y="0"/>
                  </a:lnTo>
                  <a:lnTo>
                    <a:pt x="0" y="655320"/>
                  </a:lnTo>
                  <a:lnTo>
                    <a:pt x="2886456" y="655320"/>
                  </a:lnTo>
                  <a:lnTo>
                    <a:pt x="2886456" y="109220"/>
                  </a:lnTo>
                  <a:lnTo>
                    <a:pt x="2777236" y="0"/>
                  </a:lnTo>
                  <a:close/>
                </a:path>
              </a:pathLst>
            </a:custGeom>
            <a:solidFill>
              <a:srgbClr val="308A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32" name="Google Shape;232;p25"/>
            <p:cNvSpPr/>
            <p:nvPr/>
          </p:nvSpPr>
          <p:spPr>
            <a:xfrm>
              <a:off x="950975" y="1956815"/>
              <a:ext cx="2886710" cy="655320"/>
            </a:xfrm>
            <a:custGeom>
              <a:rect b="b" l="l" r="r" t="t"/>
              <a:pathLst>
                <a:path extrusionOk="0" h="655319" w="2886710">
                  <a:moveTo>
                    <a:pt x="0" y="0"/>
                  </a:moveTo>
                  <a:lnTo>
                    <a:pt x="2777236" y="0"/>
                  </a:lnTo>
                  <a:lnTo>
                    <a:pt x="2886456" y="109220"/>
                  </a:lnTo>
                  <a:lnTo>
                    <a:pt x="2886456" y="655320"/>
                  </a:lnTo>
                  <a:lnTo>
                    <a:pt x="0" y="655320"/>
                  </a:lnTo>
                  <a:lnTo>
                    <a:pt x="0" y="0"/>
                  </a:lnTo>
                  <a:close/>
                </a:path>
              </a:pathLst>
            </a:custGeom>
            <a:noFill/>
            <a:ln cap="flat" cmpd="sng" w="15225">
              <a:solidFill>
                <a:srgbClr val="117DA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33" name="Google Shape;233;p25"/>
          <p:cNvSpPr txBox="1"/>
          <p:nvPr/>
        </p:nvSpPr>
        <p:spPr>
          <a:xfrm>
            <a:off x="4097076" y="1557125"/>
            <a:ext cx="2590165"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rgbClr val="FFFFFF"/>
                </a:solidFill>
                <a:latin typeface="Calibri"/>
                <a:ea typeface="Calibri"/>
                <a:cs typeface="Calibri"/>
                <a:sym typeface="Calibri"/>
              </a:rPr>
              <a:t>İyileştirme (enhancement):</a:t>
            </a:r>
            <a:endParaRPr sz="1800">
              <a:solidFill>
                <a:schemeClr val="dk1"/>
              </a:solidFill>
              <a:latin typeface="Calibri"/>
              <a:ea typeface="Calibri"/>
              <a:cs typeface="Calibri"/>
              <a:sym typeface="Calibri"/>
            </a:endParaRPr>
          </a:p>
        </p:txBody>
      </p:sp>
      <p:grpSp>
        <p:nvGrpSpPr>
          <p:cNvPr id="234" name="Google Shape;234;p25"/>
          <p:cNvGrpSpPr/>
          <p:nvPr/>
        </p:nvGrpSpPr>
        <p:grpSpPr>
          <a:xfrm>
            <a:off x="4018639" y="2022200"/>
            <a:ext cx="7350759" cy="3274060"/>
            <a:chOff x="950975" y="2612136"/>
            <a:chExt cx="7350759" cy="3274060"/>
          </a:xfrm>
        </p:grpSpPr>
        <p:sp>
          <p:nvSpPr>
            <p:cNvPr id="235" name="Google Shape;235;p25"/>
            <p:cNvSpPr/>
            <p:nvPr/>
          </p:nvSpPr>
          <p:spPr>
            <a:xfrm>
              <a:off x="950975" y="2612136"/>
              <a:ext cx="7350759" cy="3274060"/>
            </a:xfrm>
            <a:custGeom>
              <a:rect b="b" l="l" r="r" t="t"/>
              <a:pathLst>
                <a:path extrusionOk="0" h="3274060" w="7350759">
                  <a:moveTo>
                    <a:pt x="0" y="3273552"/>
                  </a:moveTo>
                  <a:lnTo>
                    <a:pt x="7350252" y="3273552"/>
                  </a:lnTo>
                  <a:lnTo>
                    <a:pt x="7350252" y="0"/>
                  </a:lnTo>
                  <a:lnTo>
                    <a:pt x="0" y="0"/>
                  </a:lnTo>
                  <a:lnTo>
                    <a:pt x="0" y="3273552"/>
                  </a:lnTo>
                  <a:close/>
                </a:path>
              </a:pathLst>
            </a:custGeom>
            <a:noFill/>
            <a:ln cap="flat" cmpd="sng" w="15225">
              <a:solidFill>
                <a:srgbClr val="3D875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236" name="Google Shape;236;p25"/>
            <p:cNvPicPr preferRelativeResize="0"/>
            <p:nvPr/>
          </p:nvPicPr>
          <p:blipFill rotWithShape="1">
            <a:blip r:embed="rId3">
              <a:alphaModFix/>
            </a:blip>
            <a:srcRect b="0" l="0" r="0" t="0"/>
            <a:stretch/>
          </p:blipFill>
          <p:spPr>
            <a:xfrm>
              <a:off x="1150619" y="4105668"/>
              <a:ext cx="952512" cy="646163"/>
            </a:xfrm>
            <a:prstGeom prst="rect">
              <a:avLst/>
            </a:prstGeom>
            <a:noFill/>
            <a:ln>
              <a:noFill/>
            </a:ln>
          </p:spPr>
        </p:pic>
        <p:pic>
          <p:nvPicPr>
            <p:cNvPr id="237" name="Google Shape;237;p25"/>
            <p:cNvPicPr preferRelativeResize="0"/>
            <p:nvPr/>
          </p:nvPicPr>
          <p:blipFill rotWithShape="1">
            <a:blip r:embed="rId4">
              <a:alphaModFix/>
            </a:blip>
            <a:srcRect b="0" l="0" r="0" t="0"/>
            <a:stretch/>
          </p:blipFill>
          <p:spPr>
            <a:xfrm>
              <a:off x="1298447" y="4219917"/>
              <a:ext cx="656818" cy="475526"/>
            </a:xfrm>
            <a:prstGeom prst="rect">
              <a:avLst/>
            </a:prstGeom>
            <a:noFill/>
            <a:ln>
              <a:noFill/>
            </a:ln>
          </p:spPr>
        </p:pic>
      </p:grpSp>
      <p:sp>
        <p:nvSpPr>
          <p:cNvPr id="238" name="Google Shape;238;p25"/>
          <p:cNvSpPr txBox="1"/>
          <p:nvPr/>
        </p:nvSpPr>
        <p:spPr>
          <a:xfrm>
            <a:off x="4097075" y="2343257"/>
            <a:ext cx="7193280" cy="1710689"/>
          </a:xfrm>
          <a:prstGeom prst="rect">
            <a:avLst/>
          </a:prstGeom>
          <a:noFill/>
          <a:ln>
            <a:noFill/>
          </a:ln>
        </p:spPr>
        <p:txBody>
          <a:bodyPr anchorCtr="0" anchor="t" bIns="0" lIns="0" spcFirstLastPara="1" rIns="0" wrap="square" tIns="12050">
            <a:spAutoFit/>
          </a:bodyPr>
          <a:lstStyle/>
          <a:p>
            <a:pPr indent="-258444" lvl="0" marL="270510" marR="5080" rtl="0" algn="just">
              <a:spcBef>
                <a:spcPts val="0"/>
              </a:spcBef>
              <a:spcAft>
                <a:spcPts val="0"/>
              </a:spcAft>
              <a:buClr>
                <a:srgbClr val="996666"/>
              </a:buClr>
              <a:buSzPts val="1250"/>
              <a:buFont typeface="Noto Sans Symbols"/>
              <a:buChar char="●"/>
            </a:pPr>
            <a:r>
              <a:rPr b="1" lang="en-US" sz="1600">
                <a:solidFill>
                  <a:srgbClr val="C00000"/>
                </a:solidFill>
                <a:latin typeface="Arial"/>
                <a:ea typeface="Arial"/>
                <a:cs typeface="Arial"/>
                <a:sym typeface="Arial"/>
              </a:rPr>
              <a:t>İyileştirme (enhancement): </a:t>
            </a:r>
            <a:r>
              <a:rPr lang="en-US" sz="1600">
                <a:solidFill>
                  <a:schemeClr val="dk1"/>
                </a:solidFill>
                <a:latin typeface="Arial"/>
                <a:ea typeface="Arial"/>
                <a:cs typeface="Arial"/>
                <a:sym typeface="Arial"/>
              </a:rPr>
              <a:t>Soyutlama düzeyinde irdeleme bittikten sonra,  daha alt seviyelere inilerek tanımlamalarda ayrıntı, bazen de düzeltme  yapılarak </a:t>
            </a:r>
            <a:r>
              <a:rPr lang="en-US" sz="1600">
                <a:solidFill>
                  <a:srgbClr val="373086"/>
                </a:solidFill>
                <a:latin typeface="Arial"/>
                <a:ea typeface="Arial"/>
                <a:cs typeface="Arial"/>
                <a:sym typeface="Arial"/>
              </a:rPr>
              <a:t>tasarımın daha kesinlik kazanması sağlanır.</a:t>
            </a:r>
            <a:endParaRPr sz="1600">
              <a:solidFill>
                <a:schemeClr val="dk1"/>
              </a:solidFill>
              <a:latin typeface="Arial"/>
              <a:ea typeface="Arial"/>
              <a:cs typeface="Arial"/>
              <a:sym typeface="Arial"/>
            </a:endParaRPr>
          </a:p>
          <a:p>
            <a:pPr indent="0" lvl="0" marL="0" marR="0" rtl="0" algn="l">
              <a:spcBef>
                <a:spcPts val="25"/>
              </a:spcBef>
              <a:spcAft>
                <a:spcPts val="0"/>
              </a:spcAft>
              <a:buNone/>
            </a:pPr>
            <a:r>
              <a:t/>
            </a:r>
            <a:endParaRPr sz="1500">
              <a:solidFill>
                <a:schemeClr val="dk1"/>
              </a:solidFill>
              <a:latin typeface="Arial"/>
              <a:ea typeface="Arial"/>
              <a:cs typeface="Arial"/>
              <a:sym typeface="Arial"/>
            </a:endParaRPr>
          </a:p>
          <a:p>
            <a:pPr indent="0" lvl="0" marL="2267585" marR="121285" rtl="0" algn="just">
              <a:spcBef>
                <a:spcPts val="0"/>
              </a:spcBef>
              <a:spcAft>
                <a:spcPts val="0"/>
              </a:spcAft>
              <a:buNone/>
            </a:pPr>
            <a:r>
              <a:rPr lang="en-US" sz="1600">
                <a:solidFill>
                  <a:schemeClr val="dk1"/>
                </a:solidFill>
                <a:latin typeface="Calibri"/>
                <a:ea typeface="Calibri"/>
                <a:cs typeface="Calibri"/>
                <a:sym typeface="Calibri"/>
              </a:rPr>
              <a:t>Soyutlama kavramı veri, işlev ve yapısal açılar için  geçerlidir. Örneğin bir kapı nesne olarak ele alındığında  onun kulpu, rengi menteşeleri, malzemesi gibi detayları</a:t>
            </a:r>
            <a:endParaRPr sz="1600">
              <a:solidFill>
                <a:schemeClr val="dk1"/>
              </a:solidFill>
              <a:latin typeface="Calibri"/>
              <a:ea typeface="Calibri"/>
              <a:cs typeface="Calibri"/>
              <a:sym typeface="Calibri"/>
            </a:endParaRPr>
          </a:p>
        </p:txBody>
      </p:sp>
      <p:sp>
        <p:nvSpPr>
          <p:cNvPr id="239" name="Google Shape;239;p25"/>
          <p:cNvSpPr txBox="1"/>
          <p:nvPr/>
        </p:nvSpPr>
        <p:spPr>
          <a:xfrm>
            <a:off x="6352010" y="4028799"/>
            <a:ext cx="1908810" cy="513080"/>
          </a:xfrm>
          <a:prstGeom prst="rect">
            <a:avLst/>
          </a:prstGeom>
          <a:noFill/>
          <a:ln>
            <a:noFill/>
          </a:ln>
        </p:spPr>
        <p:txBody>
          <a:bodyPr anchorCtr="0" anchor="t" bIns="0" lIns="0" spcFirstLastPara="1" rIns="0" wrap="square" tIns="12050">
            <a:spAutoFit/>
          </a:bodyPr>
          <a:lstStyle/>
          <a:p>
            <a:pPr indent="0" lvl="0" marL="12700" marR="5080" rtl="0" algn="l">
              <a:spcBef>
                <a:spcPts val="0"/>
              </a:spcBef>
              <a:spcAft>
                <a:spcPts val="0"/>
              </a:spcAft>
              <a:buNone/>
            </a:pPr>
            <a:r>
              <a:rPr lang="en-US" sz="1600">
                <a:solidFill>
                  <a:schemeClr val="dk1"/>
                </a:solidFill>
                <a:latin typeface="Calibri"/>
                <a:ea typeface="Calibri"/>
                <a:cs typeface="Calibri"/>
                <a:sym typeface="Calibri"/>
              </a:rPr>
              <a:t>düşünmeden	kapıyı  değerlendirebiliriz.</a:t>
            </a:r>
            <a:endParaRPr sz="1600">
              <a:solidFill>
                <a:schemeClr val="dk1"/>
              </a:solidFill>
              <a:latin typeface="Calibri"/>
              <a:ea typeface="Calibri"/>
              <a:cs typeface="Calibri"/>
              <a:sym typeface="Calibri"/>
            </a:endParaRPr>
          </a:p>
        </p:txBody>
      </p:sp>
      <p:sp>
        <p:nvSpPr>
          <p:cNvPr id="240" name="Google Shape;240;p25"/>
          <p:cNvSpPr txBox="1"/>
          <p:nvPr/>
        </p:nvSpPr>
        <p:spPr>
          <a:xfrm>
            <a:off x="9621625" y="4028799"/>
            <a:ext cx="736600" cy="513080"/>
          </a:xfrm>
          <a:prstGeom prst="rect">
            <a:avLst/>
          </a:prstGeom>
          <a:noFill/>
          <a:ln>
            <a:noFill/>
          </a:ln>
        </p:spPr>
        <p:txBody>
          <a:bodyPr anchorCtr="0" anchor="t" bIns="0" lIns="0" spcFirstLastPara="1" rIns="0" wrap="square" tIns="12050">
            <a:spAutoFit/>
          </a:bodyPr>
          <a:lstStyle/>
          <a:p>
            <a:pPr indent="-123825" lvl="0" marL="135890" marR="5080" rtl="0" algn="l">
              <a:spcBef>
                <a:spcPts val="0"/>
              </a:spcBef>
              <a:spcAft>
                <a:spcPts val="0"/>
              </a:spcAft>
              <a:buNone/>
            </a:pPr>
            <a:r>
              <a:rPr lang="en-US" sz="1600">
                <a:solidFill>
                  <a:schemeClr val="dk1"/>
                </a:solidFill>
                <a:latin typeface="Calibri"/>
                <a:ea typeface="Calibri"/>
                <a:cs typeface="Calibri"/>
                <a:sym typeface="Calibri"/>
              </a:rPr>
              <a:t>mimarisi  diğer</a:t>
            </a:r>
            <a:endParaRPr sz="1600">
              <a:solidFill>
                <a:schemeClr val="dk1"/>
              </a:solidFill>
              <a:latin typeface="Calibri"/>
              <a:ea typeface="Calibri"/>
              <a:cs typeface="Calibri"/>
              <a:sym typeface="Calibri"/>
            </a:endParaRPr>
          </a:p>
        </p:txBody>
      </p:sp>
      <p:sp>
        <p:nvSpPr>
          <p:cNvPr id="241" name="Google Shape;241;p25"/>
          <p:cNvSpPr txBox="1"/>
          <p:nvPr/>
        </p:nvSpPr>
        <p:spPr>
          <a:xfrm>
            <a:off x="10382102" y="4028799"/>
            <a:ext cx="791210" cy="513080"/>
          </a:xfrm>
          <a:prstGeom prst="rect">
            <a:avLst/>
          </a:prstGeom>
          <a:noFill/>
          <a:ln>
            <a:noFill/>
          </a:ln>
        </p:spPr>
        <p:txBody>
          <a:bodyPr anchorCtr="0" anchor="t" bIns="0" lIns="0" spcFirstLastPara="1" rIns="0" wrap="square" tIns="12050">
            <a:spAutoFit/>
          </a:bodyPr>
          <a:lstStyle/>
          <a:p>
            <a:pPr indent="272415" lvl="0" marL="12700" marR="5080" rtl="0" algn="l">
              <a:spcBef>
                <a:spcPts val="0"/>
              </a:spcBef>
              <a:spcAft>
                <a:spcPts val="0"/>
              </a:spcAft>
              <a:buNone/>
            </a:pPr>
            <a:r>
              <a:rPr lang="en-US" sz="1600">
                <a:solidFill>
                  <a:schemeClr val="dk1"/>
                </a:solidFill>
                <a:latin typeface="Calibri"/>
                <a:ea typeface="Calibri"/>
                <a:cs typeface="Calibri"/>
                <a:sym typeface="Calibri"/>
              </a:rPr>
              <a:t>içinde  detaylara</a:t>
            </a:r>
            <a:endParaRPr sz="1600">
              <a:solidFill>
                <a:schemeClr val="dk1"/>
              </a:solidFill>
              <a:latin typeface="Calibri"/>
              <a:ea typeface="Calibri"/>
              <a:cs typeface="Calibri"/>
              <a:sym typeface="Calibri"/>
            </a:endParaRPr>
          </a:p>
        </p:txBody>
      </p:sp>
      <p:sp>
        <p:nvSpPr>
          <p:cNvPr id="242" name="Google Shape;242;p25"/>
          <p:cNvSpPr txBox="1"/>
          <p:nvPr/>
        </p:nvSpPr>
        <p:spPr>
          <a:xfrm>
            <a:off x="6352011" y="4516479"/>
            <a:ext cx="2388235" cy="258404"/>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yoğunlaşan	bir	tasarımcı</a:t>
            </a:r>
            <a:endParaRPr sz="1600">
              <a:solidFill>
                <a:schemeClr val="dk1"/>
              </a:solidFill>
              <a:latin typeface="Calibri"/>
              <a:ea typeface="Calibri"/>
              <a:cs typeface="Calibri"/>
              <a:sym typeface="Calibri"/>
            </a:endParaRPr>
          </a:p>
        </p:txBody>
      </p:sp>
      <p:sp>
        <p:nvSpPr>
          <p:cNvPr id="243" name="Google Shape;243;p25"/>
          <p:cNvSpPr txBox="1"/>
          <p:nvPr/>
        </p:nvSpPr>
        <p:spPr>
          <a:xfrm>
            <a:off x="8333465" y="4028799"/>
            <a:ext cx="1219200" cy="756920"/>
          </a:xfrm>
          <a:prstGeom prst="rect">
            <a:avLst/>
          </a:prstGeom>
          <a:noFill/>
          <a:ln>
            <a:noFill/>
          </a:ln>
        </p:spPr>
        <p:txBody>
          <a:bodyPr anchorCtr="0" anchor="t" bIns="0" lIns="0" spcFirstLastPara="1" rIns="0" wrap="square" tIns="12050">
            <a:spAutoFit/>
          </a:bodyPr>
          <a:lstStyle/>
          <a:p>
            <a:pPr indent="225425" lvl="0" marL="12700" marR="5080" rtl="0" algn="l">
              <a:spcBef>
                <a:spcPts val="0"/>
              </a:spcBef>
              <a:spcAft>
                <a:spcPts val="0"/>
              </a:spcAft>
              <a:buNone/>
            </a:pPr>
            <a:r>
              <a:rPr lang="en-US" sz="1600">
                <a:solidFill>
                  <a:schemeClr val="dk1"/>
                </a:solidFill>
                <a:latin typeface="Calibri"/>
                <a:ea typeface="Calibri"/>
                <a:cs typeface="Calibri"/>
                <a:sym typeface="Calibri"/>
              </a:rPr>
              <a:t>bir		ev  Aksi	taktirde</a:t>
            </a:r>
            <a:endParaRPr sz="1600">
              <a:solidFill>
                <a:schemeClr val="dk1"/>
              </a:solidFill>
              <a:latin typeface="Calibri"/>
              <a:ea typeface="Calibri"/>
              <a:cs typeface="Calibri"/>
              <a:sym typeface="Calibri"/>
            </a:endParaRPr>
          </a:p>
          <a:p>
            <a:pPr indent="0" lvl="0" marL="623570" marR="0" rtl="0" algn="l">
              <a:spcBef>
                <a:spcPts val="0"/>
              </a:spcBef>
              <a:spcAft>
                <a:spcPts val="0"/>
              </a:spcAft>
              <a:buNone/>
            </a:pPr>
            <a:r>
              <a:rPr lang="en-US" sz="1600">
                <a:solidFill>
                  <a:schemeClr val="dk1"/>
                </a:solidFill>
                <a:latin typeface="Calibri"/>
                <a:ea typeface="Calibri"/>
                <a:cs typeface="Calibri"/>
                <a:sym typeface="Calibri"/>
              </a:rPr>
              <a:t>‘oda’</a:t>
            </a:r>
            <a:endParaRPr sz="1600">
              <a:solidFill>
                <a:schemeClr val="dk1"/>
              </a:solidFill>
              <a:latin typeface="Calibri"/>
              <a:ea typeface="Calibri"/>
              <a:cs typeface="Calibri"/>
              <a:sym typeface="Calibri"/>
            </a:endParaRPr>
          </a:p>
        </p:txBody>
      </p:sp>
      <p:sp>
        <p:nvSpPr>
          <p:cNvPr id="244" name="Google Shape;244;p25"/>
          <p:cNvSpPr txBox="1"/>
          <p:nvPr/>
        </p:nvSpPr>
        <p:spPr>
          <a:xfrm>
            <a:off x="9578954" y="4516479"/>
            <a:ext cx="867410" cy="258404"/>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düzeyinde</a:t>
            </a:r>
            <a:endParaRPr sz="1600">
              <a:solidFill>
                <a:schemeClr val="dk1"/>
              </a:solidFill>
              <a:latin typeface="Calibri"/>
              <a:ea typeface="Calibri"/>
              <a:cs typeface="Calibri"/>
              <a:sym typeface="Calibri"/>
            </a:endParaRPr>
          </a:p>
        </p:txBody>
      </p:sp>
      <p:sp>
        <p:nvSpPr>
          <p:cNvPr id="245" name="Google Shape;245;p25"/>
          <p:cNvSpPr txBox="1"/>
          <p:nvPr/>
        </p:nvSpPr>
        <p:spPr>
          <a:xfrm>
            <a:off x="10648802" y="4516479"/>
            <a:ext cx="523240" cy="258404"/>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görsel</a:t>
            </a:r>
            <a:endParaRPr sz="1600">
              <a:solidFill>
                <a:schemeClr val="dk1"/>
              </a:solidFill>
              <a:latin typeface="Calibri"/>
              <a:ea typeface="Calibri"/>
              <a:cs typeface="Calibri"/>
              <a:sym typeface="Calibri"/>
            </a:endParaRPr>
          </a:p>
        </p:txBody>
      </p:sp>
      <p:sp>
        <p:nvSpPr>
          <p:cNvPr id="246" name="Google Shape;246;p25"/>
          <p:cNvSpPr txBox="1"/>
          <p:nvPr/>
        </p:nvSpPr>
        <p:spPr>
          <a:xfrm>
            <a:off x="6352010" y="4760319"/>
            <a:ext cx="2590800" cy="258404"/>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canlandırmalara hakim olamaz.</a:t>
            </a:r>
            <a:endParaRPr sz="1600">
              <a:solidFill>
                <a:schemeClr val="dk1"/>
              </a:solidFill>
              <a:latin typeface="Calibri"/>
              <a:ea typeface="Calibri"/>
              <a:cs typeface="Calibri"/>
              <a:sym typeface="Calibri"/>
            </a:endParaRPr>
          </a:p>
        </p:txBody>
      </p:sp>
      <p:graphicFrame>
        <p:nvGraphicFramePr>
          <p:cNvPr id="247" name="Google Shape;247;p25"/>
          <p:cNvGraphicFramePr/>
          <p:nvPr/>
        </p:nvGraphicFramePr>
        <p:xfrm>
          <a:off x="4239620" y="3537055"/>
          <a:ext cx="3000000" cy="3000000"/>
        </p:xfrm>
        <a:graphic>
          <a:graphicData uri="http://schemas.openxmlformats.org/drawingml/2006/table">
            <a:tbl>
              <a:tblPr bandRow="1" firstRow="1">
                <a:noFill/>
                <a:tableStyleId>{28BFABCA-1FD7-4D50-A3E0-41DBB136B085}</a:tableStyleId>
              </a:tblPr>
              <a:tblGrid>
                <a:gridCol w="877575"/>
                <a:gridCol w="1043950"/>
              </a:tblGrid>
              <a:tr h="573025">
                <a:tc>
                  <a:txBody>
                    <a:bodyPr/>
                    <a:lstStyle/>
                    <a:p>
                      <a:pPr indent="0" lvl="0" marL="0" marR="3810" rtl="0" algn="ctr">
                        <a:lnSpc>
                          <a:spcPct val="100000"/>
                        </a:lnSpc>
                        <a:spcBef>
                          <a:spcPts val="0"/>
                        </a:spcBef>
                        <a:spcAft>
                          <a:spcPts val="0"/>
                        </a:spcAft>
                        <a:buNone/>
                      </a:pPr>
                      <a:r>
                        <a:rPr b="1" lang="en-US" sz="1500" u="none" cap="none" strike="noStrike">
                          <a:solidFill>
                            <a:srgbClr val="0D0D0D"/>
                          </a:solidFill>
                          <a:latin typeface="Calibri"/>
                          <a:ea typeface="Calibri"/>
                          <a:cs typeface="Calibri"/>
                          <a:sym typeface="Calibri"/>
                        </a:rPr>
                        <a:t>Kulp</a:t>
                      </a:r>
                      <a:endParaRPr sz="1500" u="none" cap="none" strike="noStrike">
                        <a:latin typeface="Calibri"/>
                        <a:ea typeface="Calibri"/>
                        <a:cs typeface="Calibri"/>
                        <a:sym typeface="Calibri"/>
                      </a:endParaRPr>
                    </a:p>
                  </a:txBody>
                  <a:tcPr marT="154950" marB="0" marR="0" marL="0">
                    <a:lnL cap="flat" cmpd="sng" w="12700">
                      <a:solidFill>
                        <a:srgbClr val="0D5671"/>
                      </a:solidFill>
                      <a:prstDash val="solid"/>
                      <a:round/>
                      <a:headEnd len="sm" w="sm" type="none"/>
                      <a:tailEnd len="sm" w="sm" type="none"/>
                    </a:lnL>
                    <a:lnR cap="flat" cmpd="sng" w="12700">
                      <a:solidFill>
                        <a:srgbClr val="0D5671"/>
                      </a:solidFill>
                      <a:prstDash val="solid"/>
                      <a:round/>
                      <a:headEnd len="sm" w="sm" type="none"/>
                      <a:tailEnd len="sm" w="sm" type="none"/>
                    </a:lnR>
                    <a:lnT cap="flat" cmpd="sng" w="12700">
                      <a:solidFill>
                        <a:srgbClr val="0D5671"/>
                      </a:solidFill>
                      <a:prstDash val="solid"/>
                      <a:round/>
                      <a:headEnd len="sm" w="sm" type="none"/>
                      <a:tailEnd len="sm" w="sm" type="none"/>
                    </a:lnT>
                    <a:lnB cap="flat" cmpd="sng" w="12700">
                      <a:solidFill>
                        <a:srgbClr val="0D5671"/>
                      </a:solidFill>
                      <a:prstDash val="solid"/>
                      <a:round/>
                      <a:headEnd len="sm" w="sm" type="none"/>
                      <a:tailEnd len="sm" w="sm" type="none"/>
                    </a:lnB>
                    <a:solidFill>
                      <a:srgbClr val="BEBEBE"/>
                    </a:solidFill>
                  </a:tcPr>
                </a:tc>
                <a:tc>
                  <a:txBody>
                    <a:bodyPr/>
                    <a:lstStyle/>
                    <a:p>
                      <a:pPr indent="0" lvl="0" marL="0" marR="162560" rtl="0" algn="r">
                        <a:lnSpc>
                          <a:spcPct val="100000"/>
                        </a:lnSpc>
                        <a:spcBef>
                          <a:spcPts val="0"/>
                        </a:spcBef>
                        <a:spcAft>
                          <a:spcPts val="0"/>
                        </a:spcAft>
                        <a:buNone/>
                      </a:pPr>
                      <a:r>
                        <a:rPr b="1" lang="en-US" sz="1500" u="none" cap="none" strike="noStrike">
                          <a:solidFill>
                            <a:srgbClr val="0D0D0D"/>
                          </a:solidFill>
                          <a:latin typeface="Calibri"/>
                          <a:ea typeface="Calibri"/>
                          <a:cs typeface="Calibri"/>
                          <a:sym typeface="Calibri"/>
                        </a:rPr>
                        <a:t>Menteşe</a:t>
                      </a:r>
                      <a:endParaRPr sz="1500" u="none" cap="none" strike="noStrike">
                        <a:latin typeface="Calibri"/>
                        <a:ea typeface="Calibri"/>
                        <a:cs typeface="Calibri"/>
                        <a:sym typeface="Calibri"/>
                      </a:endParaRPr>
                    </a:p>
                  </a:txBody>
                  <a:tcPr marT="153675" marB="0" marR="0" marL="0">
                    <a:lnL cap="flat" cmpd="sng" w="12700">
                      <a:solidFill>
                        <a:srgbClr val="0D5671"/>
                      </a:solidFill>
                      <a:prstDash val="solid"/>
                      <a:round/>
                      <a:headEnd len="sm" w="sm" type="none"/>
                      <a:tailEnd len="sm" w="sm" type="none"/>
                    </a:lnL>
                    <a:lnR cap="flat" cmpd="sng" w="12700">
                      <a:solidFill>
                        <a:srgbClr val="0D5671"/>
                      </a:solidFill>
                      <a:prstDash val="solid"/>
                      <a:round/>
                      <a:headEnd len="sm" w="sm" type="none"/>
                      <a:tailEnd len="sm" w="sm" type="none"/>
                    </a:lnR>
                    <a:lnT cap="flat" cmpd="sng" w="12700">
                      <a:solidFill>
                        <a:srgbClr val="0D5671"/>
                      </a:solidFill>
                      <a:prstDash val="solid"/>
                      <a:round/>
                      <a:headEnd len="sm" w="sm" type="none"/>
                      <a:tailEnd len="sm" w="sm" type="none"/>
                    </a:lnT>
                    <a:lnB cap="flat" cmpd="sng" w="12700">
                      <a:solidFill>
                        <a:srgbClr val="0D5671"/>
                      </a:solidFill>
                      <a:prstDash val="solid"/>
                      <a:round/>
                      <a:headEnd len="sm" w="sm" type="none"/>
                      <a:tailEnd len="sm" w="sm" type="none"/>
                    </a:lnB>
                  </a:tcPr>
                </a:tc>
              </a:tr>
              <a:tr h="573025">
                <a:tc>
                  <a:txBody>
                    <a:bodyPr/>
                    <a:lstStyle/>
                    <a:p>
                      <a:pPr indent="0" lvl="0" marL="0" marR="3810" rtl="0" algn="ctr">
                        <a:lnSpc>
                          <a:spcPct val="100000"/>
                        </a:lnSpc>
                        <a:spcBef>
                          <a:spcPts val="0"/>
                        </a:spcBef>
                        <a:spcAft>
                          <a:spcPts val="0"/>
                        </a:spcAft>
                        <a:buNone/>
                      </a:pPr>
                      <a:r>
                        <a:rPr b="1" lang="en-US" sz="1500" u="none" cap="none" strike="noStrike">
                          <a:solidFill>
                            <a:srgbClr val="0D0D0D"/>
                          </a:solidFill>
                          <a:latin typeface="Calibri"/>
                          <a:ea typeface="Calibri"/>
                          <a:cs typeface="Calibri"/>
                          <a:sym typeface="Calibri"/>
                        </a:rPr>
                        <a:t>Renk</a:t>
                      </a:r>
                      <a:endParaRPr sz="1500" u="none" cap="none" strike="noStrike">
                        <a:latin typeface="Calibri"/>
                        <a:ea typeface="Calibri"/>
                        <a:cs typeface="Calibri"/>
                        <a:sym typeface="Calibri"/>
                      </a:endParaRPr>
                    </a:p>
                  </a:txBody>
                  <a:tcPr marT="168275" marB="0" marR="0" marL="0">
                    <a:lnL cap="flat" cmpd="sng" w="12700">
                      <a:solidFill>
                        <a:srgbClr val="0D5671"/>
                      </a:solidFill>
                      <a:prstDash val="solid"/>
                      <a:round/>
                      <a:headEnd len="sm" w="sm" type="none"/>
                      <a:tailEnd len="sm" w="sm" type="none"/>
                    </a:lnL>
                    <a:lnR cap="flat" cmpd="sng" w="12700">
                      <a:solidFill>
                        <a:srgbClr val="0D5671"/>
                      </a:solidFill>
                      <a:prstDash val="solid"/>
                      <a:round/>
                      <a:headEnd len="sm" w="sm" type="none"/>
                      <a:tailEnd len="sm" w="sm" type="none"/>
                    </a:lnR>
                    <a:lnT cap="flat" cmpd="sng" w="12700">
                      <a:solidFill>
                        <a:srgbClr val="0D5671"/>
                      </a:solidFill>
                      <a:prstDash val="solid"/>
                      <a:round/>
                      <a:headEnd len="sm" w="sm" type="none"/>
                      <a:tailEnd len="sm" w="sm" type="none"/>
                    </a:lnT>
                    <a:lnB cap="flat" cmpd="sng" w="12700">
                      <a:solidFill>
                        <a:srgbClr val="0D5671"/>
                      </a:solidFill>
                      <a:prstDash val="solid"/>
                      <a:round/>
                      <a:headEnd len="sm" w="sm" type="none"/>
                      <a:tailEnd len="sm" w="sm" type="none"/>
                    </a:lnB>
                  </a:tcPr>
                </a:tc>
                <a:tc>
                  <a:txBody>
                    <a:bodyPr/>
                    <a:lstStyle/>
                    <a:p>
                      <a:pPr indent="0" lvl="0" marL="0" marR="144145" rtl="0" algn="r">
                        <a:lnSpc>
                          <a:spcPct val="100000"/>
                        </a:lnSpc>
                        <a:spcBef>
                          <a:spcPts val="0"/>
                        </a:spcBef>
                        <a:spcAft>
                          <a:spcPts val="0"/>
                        </a:spcAft>
                        <a:buNone/>
                      </a:pPr>
                      <a:r>
                        <a:rPr b="1" lang="en-US" sz="1500" u="none" cap="none" strike="noStrike">
                          <a:solidFill>
                            <a:srgbClr val="0D0D0D"/>
                          </a:solidFill>
                          <a:latin typeface="Calibri"/>
                          <a:ea typeface="Calibri"/>
                          <a:cs typeface="Calibri"/>
                          <a:sym typeface="Calibri"/>
                        </a:rPr>
                        <a:t>Malzeme</a:t>
                      </a:r>
                      <a:endParaRPr sz="1500" u="none" cap="none" strike="noStrike">
                        <a:latin typeface="Calibri"/>
                        <a:ea typeface="Calibri"/>
                        <a:cs typeface="Calibri"/>
                        <a:sym typeface="Calibri"/>
                      </a:endParaRPr>
                    </a:p>
                  </a:txBody>
                  <a:tcPr marT="167650" marB="0" marR="0" marL="0">
                    <a:lnL cap="flat" cmpd="sng" w="12700">
                      <a:solidFill>
                        <a:srgbClr val="0D5671"/>
                      </a:solidFill>
                      <a:prstDash val="solid"/>
                      <a:round/>
                      <a:headEnd len="sm" w="sm" type="none"/>
                      <a:tailEnd len="sm" w="sm" type="none"/>
                    </a:lnL>
                    <a:lnR cap="flat" cmpd="sng" w="12700">
                      <a:solidFill>
                        <a:srgbClr val="0D5671"/>
                      </a:solidFill>
                      <a:prstDash val="solid"/>
                      <a:round/>
                      <a:headEnd len="sm" w="sm" type="none"/>
                      <a:tailEnd len="sm" w="sm" type="none"/>
                    </a:lnR>
                    <a:lnT cap="flat" cmpd="sng" w="12700">
                      <a:solidFill>
                        <a:srgbClr val="0D5671"/>
                      </a:solidFill>
                      <a:prstDash val="solid"/>
                      <a:round/>
                      <a:headEnd len="sm" w="sm" type="none"/>
                      <a:tailEnd len="sm" w="sm" type="none"/>
                    </a:lnT>
                    <a:lnB cap="flat" cmpd="sng" w="12700">
                      <a:solidFill>
                        <a:srgbClr val="0D5671"/>
                      </a:solidFill>
                      <a:prstDash val="solid"/>
                      <a:round/>
                      <a:headEnd len="sm" w="sm" type="none"/>
                      <a:tailEnd len="sm" w="sm" type="none"/>
                    </a:lnB>
                  </a:tcPr>
                </a:tc>
              </a:tr>
            </a:tbl>
          </a:graphicData>
        </a:graphic>
      </p:graphicFrame>
      <p:grpSp>
        <p:nvGrpSpPr>
          <p:cNvPr id="248" name="Google Shape;248;p25"/>
          <p:cNvGrpSpPr/>
          <p:nvPr/>
        </p:nvGrpSpPr>
        <p:grpSpPr>
          <a:xfrm>
            <a:off x="4218284" y="3515732"/>
            <a:ext cx="2008632" cy="1232903"/>
            <a:chOff x="1150619" y="4105668"/>
            <a:chExt cx="2008632" cy="1232903"/>
          </a:xfrm>
        </p:grpSpPr>
        <p:pic>
          <p:nvPicPr>
            <p:cNvPr id="249" name="Google Shape;249;p25"/>
            <p:cNvPicPr preferRelativeResize="0"/>
            <p:nvPr/>
          </p:nvPicPr>
          <p:blipFill rotWithShape="1">
            <a:blip r:embed="rId5">
              <a:alphaModFix/>
            </a:blip>
            <a:srcRect b="0" l="0" r="0" t="0"/>
            <a:stretch/>
          </p:blipFill>
          <p:spPr>
            <a:xfrm>
              <a:off x="2040636" y="4105668"/>
              <a:ext cx="1118615" cy="646163"/>
            </a:xfrm>
            <a:prstGeom prst="rect">
              <a:avLst/>
            </a:prstGeom>
            <a:noFill/>
            <a:ln>
              <a:noFill/>
            </a:ln>
          </p:spPr>
        </p:pic>
        <p:pic>
          <p:nvPicPr>
            <p:cNvPr id="250" name="Google Shape;250;p25"/>
            <p:cNvPicPr preferRelativeResize="0"/>
            <p:nvPr/>
          </p:nvPicPr>
          <p:blipFill rotWithShape="1">
            <a:blip r:embed="rId6">
              <a:alphaModFix/>
            </a:blip>
            <a:srcRect b="0" l="0" r="0" t="0"/>
            <a:stretch/>
          </p:blipFill>
          <p:spPr>
            <a:xfrm>
              <a:off x="2100072" y="4219981"/>
              <a:ext cx="996721" cy="473938"/>
            </a:xfrm>
            <a:prstGeom prst="rect">
              <a:avLst/>
            </a:prstGeom>
            <a:noFill/>
            <a:ln>
              <a:noFill/>
            </a:ln>
          </p:spPr>
        </p:pic>
        <p:sp>
          <p:nvSpPr>
            <p:cNvPr id="251" name="Google Shape;251;p25"/>
            <p:cNvSpPr/>
            <p:nvPr/>
          </p:nvSpPr>
          <p:spPr>
            <a:xfrm>
              <a:off x="2068067" y="4133088"/>
              <a:ext cx="1031875" cy="559435"/>
            </a:xfrm>
            <a:custGeom>
              <a:rect b="b" l="l" r="r" t="t"/>
              <a:pathLst>
                <a:path extrusionOk="0" h="559435" w="1031875">
                  <a:moveTo>
                    <a:pt x="1031747" y="0"/>
                  </a:moveTo>
                  <a:lnTo>
                    <a:pt x="0" y="0"/>
                  </a:lnTo>
                  <a:lnTo>
                    <a:pt x="0" y="559307"/>
                  </a:lnTo>
                  <a:lnTo>
                    <a:pt x="1031747" y="559307"/>
                  </a:lnTo>
                  <a:lnTo>
                    <a:pt x="103174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252" name="Google Shape;252;p25"/>
            <p:cNvPicPr preferRelativeResize="0"/>
            <p:nvPr/>
          </p:nvPicPr>
          <p:blipFill rotWithShape="1">
            <a:blip r:embed="rId3">
              <a:alphaModFix/>
            </a:blip>
            <a:srcRect b="0" l="0" r="0" t="0"/>
            <a:stretch/>
          </p:blipFill>
          <p:spPr>
            <a:xfrm>
              <a:off x="1150619" y="4692408"/>
              <a:ext cx="952512" cy="646163"/>
            </a:xfrm>
            <a:prstGeom prst="rect">
              <a:avLst/>
            </a:prstGeom>
            <a:noFill/>
            <a:ln>
              <a:noFill/>
            </a:ln>
          </p:spPr>
        </p:pic>
        <p:pic>
          <p:nvPicPr>
            <p:cNvPr id="253" name="Google Shape;253;p25"/>
            <p:cNvPicPr preferRelativeResize="0"/>
            <p:nvPr/>
          </p:nvPicPr>
          <p:blipFill rotWithShape="1">
            <a:blip r:embed="rId7">
              <a:alphaModFix/>
            </a:blip>
            <a:srcRect b="0" l="0" r="0" t="0"/>
            <a:stretch/>
          </p:blipFill>
          <p:spPr>
            <a:xfrm>
              <a:off x="1278635" y="4806721"/>
              <a:ext cx="696493" cy="473938"/>
            </a:xfrm>
            <a:prstGeom prst="rect">
              <a:avLst/>
            </a:prstGeom>
            <a:noFill/>
            <a:ln>
              <a:noFill/>
            </a:ln>
          </p:spPr>
        </p:pic>
        <p:sp>
          <p:nvSpPr>
            <p:cNvPr id="254" name="Google Shape;254;p25"/>
            <p:cNvSpPr/>
            <p:nvPr/>
          </p:nvSpPr>
          <p:spPr>
            <a:xfrm>
              <a:off x="1178051" y="4719828"/>
              <a:ext cx="866140" cy="559435"/>
            </a:xfrm>
            <a:custGeom>
              <a:rect b="b" l="l" r="r" t="t"/>
              <a:pathLst>
                <a:path extrusionOk="0" h="559435" w="866139">
                  <a:moveTo>
                    <a:pt x="865632" y="0"/>
                  </a:moveTo>
                  <a:lnTo>
                    <a:pt x="0" y="0"/>
                  </a:lnTo>
                  <a:lnTo>
                    <a:pt x="0" y="559308"/>
                  </a:lnTo>
                  <a:lnTo>
                    <a:pt x="865632" y="559308"/>
                  </a:lnTo>
                  <a:lnTo>
                    <a:pt x="865632"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255" name="Google Shape;255;p25"/>
            <p:cNvPicPr preferRelativeResize="0"/>
            <p:nvPr/>
          </p:nvPicPr>
          <p:blipFill rotWithShape="1">
            <a:blip r:embed="rId5">
              <a:alphaModFix/>
            </a:blip>
            <a:srcRect b="0" l="0" r="0" t="0"/>
            <a:stretch/>
          </p:blipFill>
          <p:spPr>
            <a:xfrm>
              <a:off x="2040636" y="4692408"/>
              <a:ext cx="1118615" cy="646163"/>
            </a:xfrm>
            <a:prstGeom prst="rect">
              <a:avLst/>
            </a:prstGeom>
            <a:noFill/>
            <a:ln>
              <a:noFill/>
            </a:ln>
          </p:spPr>
        </p:pic>
      </p:grpSp>
      <p:grpSp>
        <p:nvGrpSpPr>
          <p:cNvPr id="256" name="Google Shape;256;p25"/>
          <p:cNvGrpSpPr/>
          <p:nvPr/>
        </p:nvGrpSpPr>
        <p:grpSpPr>
          <a:xfrm>
            <a:off x="5135732" y="4129892"/>
            <a:ext cx="1046975" cy="560832"/>
            <a:chOff x="2068067" y="4719828"/>
            <a:chExt cx="1046975" cy="560832"/>
          </a:xfrm>
        </p:grpSpPr>
        <p:pic>
          <p:nvPicPr>
            <p:cNvPr id="257" name="Google Shape;257;p25"/>
            <p:cNvPicPr preferRelativeResize="0"/>
            <p:nvPr/>
          </p:nvPicPr>
          <p:blipFill rotWithShape="1">
            <a:blip r:embed="rId8">
              <a:alphaModFix/>
            </a:blip>
            <a:srcRect b="0" l="0" r="0" t="0"/>
            <a:stretch/>
          </p:blipFill>
          <p:spPr>
            <a:xfrm>
              <a:off x="2083307" y="4805134"/>
              <a:ext cx="1031735" cy="475526"/>
            </a:xfrm>
            <a:prstGeom prst="rect">
              <a:avLst/>
            </a:prstGeom>
            <a:noFill/>
            <a:ln>
              <a:noFill/>
            </a:ln>
          </p:spPr>
        </p:pic>
        <p:sp>
          <p:nvSpPr>
            <p:cNvPr id="258" name="Google Shape;258;p25"/>
            <p:cNvSpPr/>
            <p:nvPr/>
          </p:nvSpPr>
          <p:spPr>
            <a:xfrm>
              <a:off x="2068067" y="4719828"/>
              <a:ext cx="1031875" cy="559435"/>
            </a:xfrm>
            <a:custGeom>
              <a:rect b="b" l="l" r="r" t="t"/>
              <a:pathLst>
                <a:path extrusionOk="0" h="559435" w="1031875">
                  <a:moveTo>
                    <a:pt x="1031747" y="0"/>
                  </a:moveTo>
                  <a:lnTo>
                    <a:pt x="0" y="0"/>
                  </a:lnTo>
                  <a:lnTo>
                    <a:pt x="0" y="559308"/>
                  </a:lnTo>
                  <a:lnTo>
                    <a:pt x="1031747" y="559308"/>
                  </a:lnTo>
                  <a:lnTo>
                    <a:pt x="1031747"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Tasarım Kavramları	</a:t>
            </a:r>
            <a:endParaRPr/>
          </a:p>
        </p:txBody>
      </p:sp>
      <p:grpSp>
        <p:nvGrpSpPr>
          <p:cNvPr id="264" name="Google Shape;264;p26"/>
          <p:cNvGrpSpPr/>
          <p:nvPr/>
        </p:nvGrpSpPr>
        <p:grpSpPr>
          <a:xfrm>
            <a:off x="3823372" y="1202726"/>
            <a:ext cx="7738999" cy="4583546"/>
            <a:chOff x="627888" y="2086355"/>
            <a:chExt cx="7738999" cy="3927602"/>
          </a:xfrm>
        </p:grpSpPr>
        <p:sp>
          <p:nvSpPr>
            <p:cNvPr id="265" name="Google Shape;265;p26"/>
            <p:cNvSpPr/>
            <p:nvPr/>
          </p:nvSpPr>
          <p:spPr>
            <a:xfrm>
              <a:off x="627888" y="2086355"/>
              <a:ext cx="2729865" cy="332740"/>
            </a:xfrm>
            <a:custGeom>
              <a:rect b="b" l="l" r="r" t="t"/>
              <a:pathLst>
                <a:path extrusionOk="0" h="332739" w="2729865">
                  <a:moveTo>
                    <a:pt x="2674112" y="0"/>
                  </a:moveTo>
                  <a:lnTo>
                    <a:pt x="0" y="0"/>
                  </a:lnTo>
                  <a:lnTo>
                    <a:pt x="0" y="332232"/>
                  </a:lnTo>
                  <a:lnTo>
                    <a:pt x="2729484" y="332232"/>
                  </a:lnTo>
                  <a:lnTo>
                    <a:pt x="2729484" y="55372"/>
                  </a:lnTo>
                  <a:lnTo>
                    <a:pt x="2674112" y="0"/>
                  </a:lnTo>
                  <a:close/>
                </a:path>
              </a:pathLst>
            </a:custGeom>
            <a:solidFill>
              <a:srgbClr val="477A7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66" name="Google Shape;266;p26"/>
            <p:cNvSpPr/>
            <p:nvPr/>
          </p:nvSpPr>
          <p:spPr>
            <a:xfrm>
              <a:off x="627888" y="2086355"/>
              <a:ext cx="2729865" cy="332740"/>
            </a:xfrm>
            <a:custGeom>
              <a:rect b="b" l="l" r="r" t="t"/>
              <a:pathLst>
                <a:path extrusionOk="0" h="332739" w="2729865">
                  <a:moveTo>
                    <a:pt x="0" y="0"/>
                  </a:moveTo>
                  <a:lnTo>
                    <a:pt x="2674112" y="0"/>
                  </a:lnTo>
                  <a:lnTo>
                    <a:pt x="2729484" y="55372"/>
                  </a:lnTo>
                  <a:lnTo>
                    <a:pt x="2729484" y="332232"/>
                  </a:lnTo>
                  <a:lnTo>
                    <a:pt x="0" y="332232"/>
                  </a:lnTo>
                  <a:lnTo>
                    <a:pt x="0" y="0"/>
                  </a:lnTo>
                  <a:close/>
                </a:path>
              </a:pathLst>
            </a:custGeom>
            <a:noFill/>
            <a:ln cap="flat" cmpd="sng" w="15225">
              <a:solidFill>
                <a:srgbClr val="117DA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67" name="Google Shape;267;p26"/>
            <p:cNvSpPr/>
            <p:nvPr/>
          </p:nvSpPr>
          <p:spPr>
            <a:xfrm>
              <a:off x="629412" y="2418587"/>
              <a:ext cx="7737475" cy="3595370"/>
            </a:xfrm>
            <a:custGeom>
              <a:rect b="b" l="l" r="r" t="t"/>
              <a:pathLst>
                <a:path extrusionOk="0" h="3595370" w="7737475">
                  <a:moveTo>
                    <a:pt x="0" y="3595116"/>
                  </a:moveTo>
                  <a:lnTo>
                    <a:pt x="7737348" y="3595116"/>
                  </a:lnTo>
                  <a:lnTo>
                    <a:pt x="7737348" y="0"/>
                  </a:lnTo>
                  <a:lnTo>
                    <a:pt x="0" y="0"/>
                  </a:lnTo>
                  <a:lnTo>
                    <a:pt x="0" y="3595116"/>
                  </a:lnTo>
                  <a:close/>
                </a:path>
              </a:pathLst>
            </a:custGeom>
            <a:noFill/>
            <a:ln cap="flat" cmpd="sng" w="15225">
              <a:solidFill>
                <a:srgbClr val="3D875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68" name="Google Shape;268;p26"/>
          <p:cNvSpPr txBox="1"/>
          <p:nvPr/>
        </p:nvSpPr>
        <p:spPr>
          <a:xfrm>
            <a:off x="3903026" y="1217074"/>
            <a:ext cx="7580630" cy="1426031"/>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rgbClr val="FFFFFF"/>
                </a:solidFill>
                <a:latin typeface="Calibri"/>
                <a:ea typeface="Calibri"/>
                <a:cs typeface="Calibri"/>
                <a:sym typeface="Calibri"/>
              </a:rPr>
              <a:t>Modülerlik (modularity):</a:t>
            </a:r>
            <a:endParaRPr sz="1800">
              <a:solidFill>
                <a:schemeClr val="dk1"/>
              </a:solidFill>
              <a:latin typeface="Calibri"/>
              <a:ea typeface="Calibri"/>
              <a:cs typeface="Calibri"/>
              <a:sym typeface="Calibri"/>
            </a:endParaRPr>
          </a:p>
          <a:p>
            <a:pPr indent="0" lvl="0" marL="0" marR="0" rtl="0" algn="l">
              <a:spcBef>
                <a:spcPts val="55"/>
              </a:spcBef>
              <a:spcAft>
                <a:spcPts val="0"/>
              </a:spcAft>
              <a:buNone/>
            </a:pPr>
            <a:r>
              <a:t/>
            </a:r>
            <a:endParaRPr sz="1900">
              <a:solidFill>
                <a:schemeClr val="dk1"/>
              </a:solidFill>
              <a:latin typeface="Calibri"/>
              <a:ea typeface="Calibri"/>
              <a:cs typeface="Calibri"/>
              <a:sym typeface="Calibri"/>
            </a:endParaRPr>
          </a:p>
          <a:p>
            <a:pPr indent="-257809" lvl="0" marL="269875" marR="5080" rtl="0" algn="just">
              <a:spcBef>
                <a:spcPts val="5"/>
              </a:spcBef>
              <a:spcAft>
                <a:spcPts val="0"/>
              </a:spcAft>
              <a:buClr>
                <a:srgbClr val="996666"/>
              </a:buClr>
              <a:buSzPts val="1250"/>
              <a:buFont typeface="Noto Sans Symbols"/>
              <a:buChar char="●"/>
            </a:pPr>
            <a:r>
              <a:rPr b="1" lang="en-US" sz="1600">
                <a:solidFill>
                  <a:srgbClr val="C00000"/>
                </a:solidFill>
                <a:latin typeface="Arial"/>
                <a:ea typeface="Arial"/>
                <a:cs typeface="Arial"/>
                <a:sym typeface="Arial"/>
              </a:rPr>
              <a:t>Modülerlik (modularity): </a:t>
            </a:r>
            <a:r>
              <a:rPr lang="en-US" sz="1800">
                <a:solidFill>
                  <a:schemeClr val="dk1"/>
                </a:solidFill>
                <a:latin typeface="Corbel"/>
                <a:ea typeface="Corbel"/>
                <a:cs typeface="Corbel"/>
                <a:sym typeface="Corbel"/>
              </a:rPr>
              <a:t>Sistemi istenen kalite faktörleri ışığında parçalara  ayrıştırma sonucu elde edilir. Bir işlev için sistemin tümü değil, ayrılmış bir kısmı  üzerinde çalışma yapabilme olanağı sağlar.</a:t>
            </a:r>
            <a:endParaRPr sz="1600">
              <a:solidFill>
                <a:schemeClr val="dk1"/>
              </a:solidFill>
              <a:latin typeface="Arial"/>
              <a:ea typeface="Arial"/>
              <a:cs typeface="Arial"/>
              <a:sym typeface="Arial"/>
            </a:endParaRPr>
          </a:p>
        </p:txBody>
      </p:sp>
      <p:grpSp>
        <p:nvGrpSpPr>
          <p:cNvPr id="269" name="Google Shape;269;p26"/>
          <p:cNvGrpSpPr/>
          <p:nvPr/>
        </p:nvGrpSpPr>
        <p:grpSpPr>
          <a:xfrm>
            <a:off x="3987264" y="2824881"/>
            <a:ext cx="1546859" cy="1389888"/>
            <a:chOff x="792480" y="3464052"/>
            <a:chExt cx="1546859" cy="1389888"/>
          </a:xfrm>
        </p:grpSpPr>
        <p:pic>
          <p:nvPicPr>
            <p:cNvPr id="270" name="Google Shape;270;p26"/>
            <p:cNvPicPr preferRelativeResize="0"/>
            <p:nvPr/>
          </p:nvPicPr>
          <p:blipFill rotWithShape="1">
            <a:blip r:embed="rId3">
              <a:alphaModFix/>
            </a:blip>
            <a:srcRect b="0" l="0" r="0" t="0"/>
            <a:stretch/>
          </p:blipFill>
          <p:spPr>
            <a:xfrm>
              <a:off x="792480" y="3465576"/>
              <a:ext cx="1546859" cy="1328928"/>
            </a:xfrm>
            <a:prstGeom prst="rect">
              <a:avLst/>
            </a:prstGeom>
            <a:noFill/>
            <a:ln>
              <a:noFill/>
            </a:ln>
          </p:spPr>
        </p:pic>
        <p:pic>
          <p:nvPicPr>
            <p:cNvPr id="271" name="Google Shape;271;p26"/>
            <p:cNvPicPr preferRelativeResize="0"/>
            <p:nvPr/>
          </p:nvPicPr>
          <p:blipFill rotWithShape="1">
            <a:blip r:embed="rId4">
              <a:alphaModFix/>
            </a:blip>
            <a:srcRect b="0" l="0" r="0" t="0"/>
            <a:stretch/>
          </p:blipFill>
          <p:spPr>
            <a:xfrm>
              <a:off x="1077468" y="3464052"/>
              <a:ext cx="976871" cy="1389888"/>
            </a:xfrm>
            <a:prstGeom prst="rect">
              <a:avLst/>
            </a:prstGeom>
            <a:noFill/>
            <a:ln>
              <a:noFill/>
            </a:ln>
          </p:spPr>
        </p:pic>
        <p:sp>
          <p:nvSpPr>
            <p:cNvPr id="272" name="Google Shape;272;p26"/>
            <p:cNvSpPr/>
            <p:nvPr/>
          </p:nvSpPr>
          <p:spPr>
            <a:xfrm>
              <a:off x="819912" y="3493008"/>
              <a:ext cx="1460500" cy="1242060"/>
            </a:xfrm>
            <a:custGeom>
              <a:rect b="b" l="l" r="r" t="t"/>
              <a:pathLst>
                <a:path extrusionOk="0" h="1242060" w="1460500">
                  <a:moveTo>
                    <a:pt x="1459991" y="0"/>
                  </a:moveTo>
                  <a:lnTo>
                    <a:pt x="0" y="0"/>
                  </a:lnTo>
                  <a:lnTo>
                    <a:pt x="0" y="1242059"/>
                  </a:lnTo>
                  <a:lnTo>
                    <a:pt x="1459991" y="1242059"/>
                  </a:lnTo>
                  <a:lnTo>
                    <a:pt x="1459991"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73" name="Google Shape;273;p26"/>
            <p:cNvSpPr/>
            <p:nvPr/>
          </p:nvSpPr>
          <p:spPr>
            <a:xfrm>
              <a:off x="819912" y="3493008"/>
              <a:ext cx="1460500" cy="1242060"/>
            </a:xfrm>
            <a:custGeom>
              <a:rect b="b" l="l" r="r" t="t"/>
              <a:pathLst>
                <a:path extrusionOk="0" h="1242060" w="1460500">
                  <a:moveTo>
                    <a:pt x="0" y="1242059"/>
                  </a:moveTo>
                  <a:lnTo>
                    <a:pt x="1459991" y="1242059"/>
                  </a:lnTo>
                  <a:lnTo>
                    <a:pt x="1459991" y="0"/>
                  </a:lnTo>
                  <a:lnTo>
                    <a:pt x="0" y="0"/>
                  </a:lnTo>
                  <a:lnTo>
                    <a:pt x="0" y="1242059"/>
                  </a:lnTo>
                  <a:close/>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74" name="Google Shape;274;p26"/>
          <p:cNvSpPr txBox="1"/>
          <p:nvPr/>
        </p:nvSpPr>
        <p:spPr>
          <a:xfrm>
            <a:off x="4014696" y="2853837"/>
            <a:ext cx="1327785" cy="1180451"/>
          </a:xfrm>
          <a:prstGeom prst="rect">
            <a:avLst/>
          </a:prstGeom>
          <a:noFill/>
          <a:ln cap="flat" cmpd="sng" w="12175">
            <a:solidFill>
              <a:srgbClr val="0D5671"/>
            </a:solidFill>
            <a:prstDash val="solid"/>
            <a:round/>
            <a:headEnd len="sm" w="sm" type="none"/>
            <a:tailEnd len="sm" w="sm" type="none"/>
          </a:ln>
        </p:spPr>
        <p:txBody>
          <a:bodyPr anchorCtr="0" anchor="t" bIns="0" lIns="0" spcFirstLastPara="1" rIns="0" wrap="square" tIns="38725">
            <a:spAutoFit/>
          </a:bodyPr>
          <a:lstStyle/>
          <a:p>
            <a:pPr indent="-102234" lvl="0" marL="495300" marR="252095" rtl="0" algn="l">
              <a:spcBef>
                <a:spcPts val="0"/>
              </a:spcBef>
              <a:spcAft>
                <a:spcPts val="0"/>
              </a:spcAft>
              <a:buNone/>
            </a:pPr>
            <a:r>
              <a:rPr b="1" lang="en-US" sz="1500">
                <a:solidFill>
                  <a:srgbClr val="0D0D0D"/>
                </a:solidFill>
                <a:latin typeface="Calibri"/>
                <a:ea typeface="Calibri"/>
                <a:cs typeface="Calibri"/>
                <a:sym typeface="Calibri"/>
              </a:rPr>
              <a:t>Yuvarlak  Köşeli  Uzun  Kısa</a:t>
            </a:r>
            <a:endParaRPr sz="1500">
              <a:solidFill>
                <a:schemeClr val="dk1"/>
              </a:solidFill>
              <a:latin typeface="Calibri"/>
              <a:ea typeface="Calibri"/>
              <a:cs typeface="Calibri"/>
              <a:sym typeface="Calibri"/>
            </a:endParaRPr>
          </a:p>
          <a:p>
            <a:pPr indent="0" lvl="0" marL="661035" marR="0" rtl="0" algn="l">
              <a:lnSpc>
                <a:spcPct val="113000"/>
              </a:lnSpc>
              <a:spcBef>
                <a:spcPts val="0"/>
              </a:spcBef>
              <a:spcAft>
                <a:spcPts val="0"/>
              </a:spcAft>
              <a:buNone/>
            </a:pPr>
            <a:r>
              <a:rPr b="1" lang="en-US" sz="1500">
                <a:solidFill>
                  <a:srgbClr val="0D0D0D"/>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275" name="Google Shape;275;p26"/>
          <p:cNvSpPr txBox="1"/>
          <p:nvPr/>
        </p:nvSpPr>
        <p:spPr>
          <a:xfrm>
            <a:off x="7034821" y="2586895"/>
            <a:ext cx="3909695" cy="513080"/>
          </a:xfrm>
          <a:prstGeom prst="rect">
            <a:avLst/>
          </a:prstGeom>
          <a:noFill/>
          <a:ln>
            <a:noFill/>
          </a:ln>
        </p:spPr>
        <p:txBody>
          <a:bodyPr anchorCtr="0" anchor="t" bIns="0" lIns="0" spcFirstLastPara="1" rIns="0" wrap="square" tIns="12050">
            <a:spAutoFit/>
          </a:bodyPr>
          <a:lstStyle/>
          <a:p>
            <a:pPr indent="0" lvl="0" marL="12700" marR="5080" rtl="0" algn="l">
              <a:spcBef>
                <a:spcPts val="0"/>
              </a:spcBef>
              <a:spcAft>
                <a:spcPts val="0"/>
              </a:spcAft>
              <a:buNone/>
            </a:pPr>
            <a:r>
              <a:rPr lang="en-US" sz="1600">
                <a:solidFill>
                  <a:schemeClr val="dk1"/>
                </a:solidFill>
                <a:latin typeface="Calibri"/>
                <a:ea typeface="Calibri"/>
                <a:cs typeface="Calibri"/>
                <a:sym typeface="Calibri"/>
              </a:rPr>
              <a:t>Kapı ve pencerenin de kendi ayrıntılarını, birer  kelime	ile	soyutladığımız	isimleri	içersinde</a:t>
            </a:r>
            <a:endParaRPr sz="1600">
              <a:solidFill>
                <a:schemeClr val="dk1"/>
              </a:solidFill>
              <a:latin typeface="Calibri"/>
              <a:ea typeface="Calibri"/>
              <a:cs typeface="Calibri"/>
              <a:sym typeface="Calibri"/>
            </a:endParaRPr>
          </a:p>
        </p:txBody>
      </p:sp>
      <p:sp>
        <p:nvSpPr>
          <p:cNvPr id="276" name="Google Shape;276;p26"/>
          <p:cNvSpPr txBox="1"/>
          <p:nvPr/>
        </p:nvSpPr>
        <p:spPr>
          <a:xfrm>
            <a:off x="7034820" y="3074575"/>
            <a:ext cx="3911600" cy="51308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saklamaları, onları birer neşene olarak bir oda</a:t>
            </a:r>
            <a:endParaRPr sz="1600">
              <a:solidFill>
                <a:schemeClr val="dk1"/>
              </a:solidFill>
              <a:latin typeface="Calibri"/>
              <a:ea typeface="Calibri"/>
              <a:cs typeface="Calibri"/>
              <a:sym typeface="Calibri"/>
            </a:endParaRPr>
          </a:p>
          <a:p>
            <a:pPr indent="0" lvl="0" marL="12700" marR="0" rtl="0" algn="l">
              <a:spcBef>
                <a:spcPts val="0"/>
              </a:spcBef>
              <a:spcAft>
                <a:spcPts val="0"/>
              </a:spcAft>
              <a:buNone/>
            </a:pPr>
            <a:r>
              <a:rPr lang="en-US" sz="1600">
                <a:solidFill>
                  <a:schemeClr val="dk1"/>
                </a:solidFill>
                <a:latin typeface="Calibri"/>
                <a:ea typeface="Calibri"/>
                <a:cs typeface="Calibri"/>
                <a:sym typeface="Calibri"/>
              </a:rPr>
              <a:t>içerisinde	‘modüler’	bir	yapı	düzeninde</a:t>
            </a:r>
            <a:endParaRPr sz="1600">
              <a:solidFill>
                <a:schemeClr val="dk1"/>
              </a:solidFill>
              <a:latin typeface="Calibri"/>
              <a:ea typeface="Calibri"/>
              <a:cs typeface="Calibri"/>
              <a:sym typeface="Calibri"/>
            </a:endParaRPr>
          </a:p>
        </p:txBody>
      </p:sp>
      <p:sp>
        <p:nvSpPr>
          <p:cNvPr id="277" name="Google Shape;277;p26"/>
          <p:cNvSpPr txBox="1"/>
          <p:nvPr/>
        </p:nvSpPr>
        <p:spPr>
          <a:xfrm>
            <a:off x="7034821" y="3562510"/>
            <a:ext cx="3912235" cy="513080"/>
          </a:xfrm>
          <a:prstGeom prst="rect">
            <a:avLst/>
          </a:prstGeom>
          <a:noFill/>
          <a:ln>
            <a:noFill/>
          </a:ln>
        </p:spPr>
        <p:txBody>
          <a:bodyPr anchorCtr="0" anchor="t" bIns="0" lIns="0" spcFirstLastPara="1" rIns="0" wrap="square" tIns="12050">
            <a:spAutoFit/>
          </a:bodyPr>
          <a:lstStyle/>
          <a:p>
            <a:pPr indent="0" lvl="0" marL="12700" marR="5080" rtl="0" algn="l">
              <a:spcBef>
                <a:spcPts val="0"/>
              </a:spcBef>
              <a:spcAft>
                <a:spcPts val="0"/>
              </a:spcAft>
              <a:buNone/>
            </a:pPr>
            <a:r>
              <a:rPr lang="en-US" sz="1600">
                <a:solidFill>
                  <a:schemeClr val="dk1"/>
                </a:solidFill>
                <a:latin typeface="Calibri"/>
                <a:ea typeface="Calibri"/>
                <a:cs typeface="Calibri"/>
                <a:sym typeface="Calibri"/>
              </a:rPr>
              <a:t>olabilmelerini		sağlar.		Bir	pencerenin	yerini  değiştirmek,	tasarım	esnasında	onun		camı,</a:t>
            </a:r>
            <a:endParaRPr sz="1600">
              <a:solidFill>
                <a:schemeClr val="dk1"/>
              </a:solidFill>
              <a:latin typeface="Calibri"/>
              <a:ea typeface="Calibri"/>
              <a:cs typeface="Calibri"/>
              <a:sym typeface="Calibri"/>
            </a:endParaRPr>
          </a:p>
        </p:txBody>
      </p:sp>
      <p:sp>
        <p:nvSpPr>
          <p:cNvPr id="278" name="Google Shape;278;p26"/>
          <p:cNvSpPr txBox="1"/>
          <p:nvPr/>
        </p:nvSpPr>
        <p:spPr>
          <a:xfrm>
            <a:off x="7034820" y="4050189"/>
            <a:ext cx="1281430" cy="513080"/>
          </a:xfrm>
          <a:prstGeom prst="rect">
            <a:avLst/>
          </a:prstGeom>
          <a:noFill/>
          <a:ln>
            <a:noFill/>
          </a:ln>
        </p:spPr>
        <p:txBody>
          <a:bodyPr anchorCtr="0" anchor="t" bIns="0" lIns="0" spcFirstLastPara="1" rIns="0" wrap="square" tIns="12050">
            <a:spAutoFit/>
          </a:bodyPr>
          <a:lstStyle/>
          <a:p>
            <a:pPr indent="0" lvl="0" marL="12700" marR="5080" rtl="0" algn="l">
              <a:spcBef>
                <a:spcPts val="0"/>
              </a:spcBef>
              <a:spcAft>
                <a:spcPts val="0"/>
              </a:spcAft>
              <a:buNone/>
            </a:pPr>
            <a:r>
              <a:rPr lang="en-US" sz="1600">
                <a:solidFill>
                  <a:schemeClr val="dk1"/>
                </a:solidFill>
                <a:latin typeface="Calibri"/>
                <a:ea typeface="Calibri"/>
                <a:cs typeface="Calibri"/>
                <a:sym typeface="Calibri"/>
              </a:rPr>
              <a:t>menteşesi		ve  bağımsız,	aynı</a:t>
            </a:r>
            <a:endParaRPr sz="1600">
              <a:solidFill>
                <a:schemeClr val="dk1"/>
              </a:solidFill>
              <a:latin typeface="Calibri"/>
              <a:ea typeface="Calibri"/>
              <a:cs typeface="Calibri"/>
              <a:sym typeface="Calibri"/>
            </a:endParaRPr>
          </a:p>
        </p:txBody>
      </p:sp>
      <p:sp>
        <p:nvSpPr>
          <p:cNvPr id="279" name="Google Shape;279;p26"/>
          <p:cNvSpPr txBox="1"/>
          <p:nvPr/>
        </p:nvSpPr>
        <p:spPr>
          <a:xfrm>
            <a:off x="8443379" y="4050189"/>
            <a:ext cx="2503805" cy="513080"/>
          </a:xfrm>
          <a:prstGeom prst="rect">
            <a:avLst/>
          </a:prstGeom>
          <a:noFill/>
          <a:ln>
            <a:noFill/>
          </a:ln>
        </p:spPr>
        <p:txBody>
          <a:bodyPr anchorCtr="0" anchor="t" bIns="0" lIns="0" spcFirstLastPara="1" rIns="0" wrap="square" tIns="12050">
            <a:spAutoFit/>
          </a:bodyPr>
          <a:lstStyle/>
          <a:p>
            <a:pPr indent="8890" lvl="0" marL="12700" marR="5080" rtl="0" algn="l">
              <a:spcBef>
                <a:spcPts val="0"/>
              </a:spcBef>
              <a:spcAft>
                <a:spcPts val="0"/>
              </a:spcAft>
              <a:buNone/>
            </a:pPr>
            <a:r>
              <a:rPr lang="en-US" sz="1600">
                <a:solidFill>
                  <a:schemeClr val="dk1"/>
                </a:solidFill>
                <a:latin typeface="Calibri"/>
                <a:ea typeface="Calibri"/>
                <a:cs typeface="Calibri"/>
                <a:sym typeface="Calibri"/>
              </a:rPr>
              <a:t>malzemesi		gibi	detayından  zamanda	da	odadaki	diğer</a:t>
            </a:r>
            <a:endParaRPr sz="1600">
              <a:solidFill>
                <a:schemeClr val="dk1"/>
              </a:solidFill>
              <a:latin typeface="Calibri"/>
              <a:ea typeface="Calibri"/>
              <a:cs typeface="Calibri"/>
              <a:sym typeface="Calibri"/>
            </a:endParaRPr>
          </a:p>
        </p:txBody>
      </p:sp>
      <p:sp>
        <p:nvSpPr>
          <p:cNvPr id="280" name="Google Shape;280;p26"/>
          <p:cNvSpPr txBox="1"/>
          <p:nvPr/>
        </p:nvSpPr>
        <p:spPr>
          <a:xfrm>
            <a:off x="7034821" y="4537590"/>
            <a:ext cx="3909695" cy="51308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lang="en-US" sz="1600">
                <a:solidFill>
                  <a:schemeClr val="dk1"/>
                </a:solidFill>
                <a:latin typeface="Calibri"/>
                <a:ea typeface="Calibri"/>
                <a:cs typeface="Calibri"/>
                <a:sym typeface="Calibri"/>
              </a:rPr>
              <a:t>‘modüllerden’ hemen hemen bağımsız olarak</a:t>
            </a:r>
            <a:endParaRPr sz="1600">
              <a:solidFill>
                <a:schemeClr val="dk1"/>
              </a:solidFill>
              <a:latin typeface="Calibri"/>
              <a:ea typeface="Calibri"/>
              <a:cs typeface="Calibri"/>
              <a:sym typeface="Calibri"/>
            </a:endParaRPr>
          </a:p>
          <a:p>
            <a:pPr indent="0" lvl="0" marL="12700" marR="0" rtl="0" algn="l">
              <a:spcBef>
                <a:spcPts val="5"/>
              </a:spcBef>
              <a:spcAft>
                <a:spcPts val="0"/>
              </a:spcAft>
              <a:buNone/>
            </a:pPr>
            <a:r>
              <a:rPr lang="en-US" sz="1600">
                <a:solidFill>
                  <a:schemeClr val="dk1"/>
                </a:solidFill>
                <a:latin typeface="Calibri"/>
                <a:ea typeface="Calibri"/>
                <a:cs typeface="Calibri"/>
                <a:sym typeface="Calibri"/>
              </a:rPr>
              <a:t>ele alınabilir.</a:t>
            </a:r>
            <a:endParaRPr sz="1600">
              <a:solidFill>
                <a:schemeClr val="dk1"/>
              </a:solidFill>
              <a:latin typeface="Calibri"/>
              <a:ea typeface="Calibri"/>
              <a:cs typeface="Calibri"/>
              <a:sym typeface="Calibri"/>
            </a:endParaRPr>
          </a:p>
        </p:txBody>
      </p:sp>
      <p:grpSp>
        <p:nvGrpSpPr>
          <p:cNvPr id="281" name="Google Shape;281;p26"/>
          <p:cNvGrpSpPr/>
          <p:nvPr/>
        </p:nvGrpSpPr>
        <p:grpSpPr>
          <a:xfrm>
            <a:off x="5314667" y="2826405"/>
            <a:ext cx="1546859" cy="1327404"/>
            <a:chOff x="2119883" y="3465576"/>
            <a:chExt cx="1546859" cy="1327404"/>
          </a:xfrm>
        </p:grpSpPr>
        <p:pic>
          <p:nvPicPr>
            <p:cNvPr id="282" name="Google Shape;282;p26"/>
            <p:cNvPicPr preferRelativeResize="0"/>
            <p:nvPr/>
          </p:nvPicPr>
          <p:blipFill rotWithShape="1">
            <a:blip r:embed="rId5">
              <a:alphaModFix/>
            </a:blip>
            <a:srcRect b="0" l="0" r="0" t="0"/>
            <a:stretch/>
          </p:blipFill>
          <p:spPr>
            <a:xfrm>
              <a:off x="2119883" y="3465576"/>
              <a:ext cx="1546859" cy="1327404"/>
            </a:xfrm>
            <a:prstGeom prst="rect">
              <a:avLst/>
            </a:prstGeom>
            <a:noFill/>
            <a:ln>
              <a:noFill/>
            </a:ln>
          </p:spPr>
        </p:pic>
        <p:pic>
          <p:nvPicPr>
            <p:cNvPr id="283" name="Google Shape;283;p26"/>
            <p:cNvPicPr preferRelativeResize="0"/>
            <p:nvPr/>
          </p:nvPicPr>
          <p:blipFill rotWithShape="1">
            <a:blip r:embed="rId6">
              <a:alphaModFix/>
            </a:blip>
            <a:srcRect b="0" l="0" r="0" t="0"/>
            <a:stretch/>
          </p:blipFill>
          <p:spPr>
            <a:xfrm>
              <a:off x="2458211" y="3576815"/>
              <a:ext cx="868705" cy="1161300"/>
            </a:xfrm>
            <a:prstGeom prst="rect">
              <a:avLst/>
            </a:prstGeom>
            <a:noFill/>
            <a:ln>
              <a:noFill/>
            </a:ln>
          </p:spPr>
        </p:pic>
        <p:sp>
          <p:nvSpPr>
            <p:cNvPr id="284" name="Google Shape;284;p26"/>
            <p:cNvSpPr/>
            <p:nvPr/>
          </p:nvSpPr>
          <p:spPr>
            <a:xfrm>
              <a:off x="2147315" y="3493008"/>
              <a:ext cx="1460500" cy="1240790"/>
            </a:xfrm>
            <a:custGeom>
              <a:rect b="b" l="l" r="r" t="t"/>
              <a:pathLst>
                <a:path extrusionOk="0" h="1240789" w="1460500">
                  <a:moveTo>
                    <a:pt x="1459992" y="0"/>
                  </a:moveTo>
                  <a:lnTo>
                    <a:pt x="0" y="0"/>
                  </a:lnTo>
                  <a:lnTo>
                    <a:pt x="0" y="1240536"/>
                  </a:lnTo>
                  <a:lnTo>
                    <a:pt x="1459992" y="1240536"/>
                  </a:lnTo>
                  <a:lnTo>
                    <a:pt x="1459992"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85" name="Google Shape;285;p26"/>
            <p:cNvSpPr/>
            <p:nvPr/>
          </p:nvSpPr>
          <p:spPr>
            <a:xfrm>
              <a:off x="2147315" y="3493008"/>
              <a:ext cx="1460500" cy="1240790"/>
            </a:xfrm>
            <a:custGeom>
              <a:rect b="b" l="l" r="r" t="t"/>
              <a:pathLst>
                <a:path extrusionOk="0" h="1240789" w="1460500">
                  <a:moveTo>
                    <a:pt x="0" y="1240536"/>
                  </a:moveTo>
                  <a:lnTo>
                    <a:pt x="1459992" y="1240536"/>
                  </a:lnTo>
                  <a:lnTo>
                    <a:pt x="1459992" y="0"/>
                  </a:lnTo>
                  <a:lnTo>
                    <a:pt x="0" y="0"/>
                  </a:lnTo>
                  <a:lnTo>
                    <a:pt x="0" y="1240536"/>
                  </a:lnTo>
                  <a:close/>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86" name="Google Shape;286;p26"/>
          <p:cNvSpPr txBox="1"/>
          <p:nvPr/>
        </p:nvSpPr>
        <p:spPr>
          <a:xfrm>
            <a:off x="5474689" y="2993283"/>
            <a:ext cx="1321435" cy="940435"/>
          </a:xfrm>
          <a:prstGeom prst="rect">
            <a:avLst/>
          </a:prstGeom>
          <a:noFill/>
          <a:ln>
            <a:noFill/>
          </a:ln>
        </p:spPr>
        <p:txBody>
          <a:bodyPr anchorCtr="0" anchor="t" bIns="0" lIns="0" spcFirstLastPara="1" rIns="0" wrap="square" tIns="12700">
            <a:spAutoFit/>
          </a:bodyPr>
          <a:lstStyle/>
          <a:p>
            <a:pPr indent="0" lvl="0" marL="464184" marR="582295" rtl="0" algn="ctr">
              <a:spcBef>
                <a:spcPts val="0"/>
              </a:spcBef>
              <a:spcAft>
                <a:spcPts val="0"/>
              </a:spcAft>
              <a:buNone/>
            </a:pPr>
            <a:r>
              <a:rPr b="1" lang="en-US" sz="1500">
                <a:solidFill>
                  <a:srgbClr val="0D0D0D"/>
                </a:solidFill>
                <a:latin typeface="Calibri"/>
                <a:ea typeface="Calibri"/>
                <a:cs typeface="Calibri"/>
                <a:sym typeface="Calibri"/>
              </a:rPr>
              <a:t>Yay  Dil</a:t>
            </a:r>
            <a:endParaRPr sz="1500">
              <a:solidFill>
                <a:schemeClr val="dk1"/>
              </a:solidFill>
              <a:latin typeface="Calibri"/>
              <a:ea typeface="Calibri"/>
              <a:cs typeface="Calibri"/>
              <a:sym typeface="Calibri"/>
            </a:endParaRPr>
          </a:p>
          <a:p>
            <a:pPr indent="0" lvl="0" marL="0" marR="118745" rtl="0" algn="ctr">
              <a:spcBef>
                <a:spcPts val="0"/>
              </a:spcBef>
              <a:spcAft>
                <a:spcPts val="0"/>
              </a:spcAft>
              <a:buNone/>
            </a:pPr>
            <a:r>
              <a:rPr b="1" lang="en-US" sz="1500">
                <a:solidFill>
                  <a:srgbClr val="0D0D0D"/>
                </a:solidFill>
                <a:latin typeface="Calibri"/>
                <a:ea typeface="Calibri"/>
                <a:cs typeface="Calibri"/>
                <a:sym typeface="Calibri"/>
              </a:rPr>
              <a:t>Vidalar</a:t>
            </a:r>
            <a:endParaRPr sz="1500">
              <a:solidFill>
                <a:schemeClr val="dk1"/>
              </a:solidFill>
              <a:latin typeface="Calibri"/>
              <a:ea typeface="Calibri"/>
              <a:cs typeface="Calibri"/>
              <a:sym typeface="Calibri"/>
            </a:endParaRPr>
          </a:p>
          <a:p>
            <a:pPr indent="0" lvl="0" marL="0" marR="118110" rtl="0" algn="ctr">
              <a:spcBef>
                <a:spcPts val="0"/>
              </a:spcBef>
              <a:spcAft>
                <a:spcPts val="0"/>
              </a:spcAft>
              <a:buNone/>
            </a:pPr>
            <a:r>
              <a:rPr b="1" lang="en-US" sz="1500">
                <a:solidFill>
                  <a:srgbClr val="0D0D0D"/>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grpSp>
        <p:nvGrpSpPr>
          <p:cNvPr id="287" name="Google Shape;287;p26"/>
          <p:cNvGrpSpPr/>
          <p:nvPr/>
        </p:nvGrpSpPr>
        <p:grpSpPr>
          <a:xfrm>
            <a:off x="3987264" y="3995312"/>
            <a:ext cx="1546859" cy="1178039"/>
            <a:chOff x="792480" y="4634484"/>
            <a:chExt cx="1546859" cy="1178039"/>
          </a:xfrm>
        </p:grpSpPr>
        <p:pic>
          <p:nvPicPr>
            <p:cNvPr id="288" name="Google Shape;288;p26"/>
            <p:cNvPicPr preferRelativeResize="0"/>
            <p:nvPr/>
          </p:nvPicPr>
          <p:blipFill rotWithShape="1">
            <a:blip r:embed="rId7">
              <a:alphaModFix/>
            </a:blip>
            <a:srcRect b="0" l="0" r="0" t="0"/>
            <a:stretch/>
          </p:blipFill>
          <p:spPr>
            <a:xfrm>
              <a:off x="792480" y="4634484"/>
              <a:ext cx="1546859" cy="1139952"/>
            </a:xfrm>
            <a:prstGeom prst="rect">
              <a:avLst/>
            </a:prstGeom>
            <a:noFill/>
            <a:ln>
              <a:noFill/>
            </a:ln>
          </p:spPr>
        </p:pic>
        <p:pic>
          <p:nvPicPr>
            <p:cNvPr id="289" name="Google Shape;289;p26"/>
            <p:cNvPicPr preferRelativeResize="0"/>
            <p:nvPr/>
          </p:nvPicPr>
          <p:blipFill rotWithShape="1">
            <a:blip r:embed="rId8">
              <a:alphaModFix/>
            </a:blip>
            <a:srcRect b="0" l="0" r="0" t="0"/>
            <a:stretch/>
          </p:blipFill>
          <p:spPr>
            <a:xfrm>
              <a:off x="1168908" y="4652772"/>
              <a:ext cx="793991" cy="1159751"/>
            </a:xfrm>
            <a:prstGeom prst="rect">
              <a:avLst/>
            </a:prstGeom>
            <a:noFill/>
            <a:ln>
              <a:noFill/>
            </a:ln>
          </p:spPr>
        </p:pic>
        <p:sp>
          <p:nvSpPr>
            <p:cNvPr id="290" name="Google Shape;290;p26"/>
            <p:cNvSpPr/>
            <p:nvPr/>
          </p:nvSpPr>
          <p:spPr>
            <a:xfrm>
              <a:off x="819912" y="4661916"/>
              <a:ext cx="1460500" cy="1053465"/>
            </a:xfrm>
            <a:custGeom>
              <a:rect b="b" l="l" r="r" t="t"/>
              <a:pathLst>
                <a:path extrusionOk="0" h="1053464" w="1460500">
                  <a:moveTo>
                    <a:pt x="1459991" y="0"/>
                  </a:moveTo>
                  <a:lnTo>
                    <a:pt x="0" y="0"/>
                  </a:lnTo>
                  <a:lnTo>
                    <a:pt x="0" y="1053084"/>
                  </a:lnTo>
                  <a:lnTo>
                    <a:pt x="1459991" y="1053084"/>
                  </a:lnTo>
                  <a:lnTo>
                    <a:pt x="1459991"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91" name="Google Shape;291;p26"/>
            <p:cNvSpPr/>
            <p:nvPr/>
          </p:nvSpPr>
          <p:spPr>
            <a:xfrm>
              <a:off x="819912" y="4661916"/>
              <a:ext cx="1460500" cy="1053465"/>
            </a:xfrm>
            <a:custGeom>
              <a:rect b="b" l="l" r="r" t="t"/>
              <a:pathLst>
                <a:path extrusionOk="0" h="1053464" w="1460500">
                  <a:moveTo>
                    <a:pt x="0" y="1053084"/>
                  </a:moveTo>
                  <a:lnTo>
                    <a:pt x="1459991" y="1053084"/>
                  </a:lnTo>
                  <a:lnTo>
                    <a:pt x="1459991" y="0"/>
                  </a:lnTo>
                  <a:lnTo>
                    <a:pt x="0" y="0"/>
                  </a:lnTo>
                  <a:lnTo>
                    <a:pt x="0" y="1053084"/>
                  </a:lnTo>
                  <a:close/>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92" name="Google Shape;292;p26"/>
          <p:cNvSpPr txBox="1"/>
          <p:nvPr/>
        </p:nvSpPr>
        <p:spPr>
          <a:xfrm>
            <a:off x="4020792" y="4068211"/>
            <a:ext cx="1315720" cy="940435"/>
          </a:xfrm>
          <a:prstGeom prst="rect">
            <a:avLst/>
          </a:prstGeom>
          <a:noFill/>
          <a:ln>
            <a:noFill/>
          </a:ln>
        </p:spPr>
        <p:txBody>
          <a:bodyPr anchorCtr="0" anchor="t" bIns="0" lIns="0" spcFirstLastPara="1" rIns="0" wrap="square" tIns="12700">
            <a:spAutoFit/>
          </a:bodyPr>
          <a:lstStyle/>
          <a:p>
            <a:pPr indent="-12700" lvl="0" marL="490855" marR="337820" rtl="0" algn="just">
              <a:spcBef>
                <a:spcPts val="0"/>
              </a:spcBef>
              <a:spcAft>
                <a:spcPts val="0"/>
              </a:spcAft>
              <a:buNone/>
            </a:pPr>
            <a:r>
              <a:rPr b="1" lang="en-US" sz="1500">
                <a:solidFill>
                  <a:srgbClr val="0D0D0D"/>
                </a:solidFill>
                <a:latin typeface="Calibri"/>
                <a:ea typeface="Calibri"/>
                <a:cs typeface="Calibri"/>
                <a:sym typeface="Calibri"/>
              </a:rPr>
              <a:t>Ahşap  Metal  Cam</a:t>
            </a:r>
            <a:endParaRPr sz="1500">
              <a:solidFill>
                <a:schemeClr val="dk1"/>
              </a:solidFill>
              <a:latin typeface="Calibri"/>
              <a:ea typeface="Calibri"/>
              <a:cs typeface="Calibri"/>
              <a:sym typeface="Calibri"/>
            </a:endParaRPr>
          </a:p>
          <a:p>
            <a:pPr indent="0" lvl="0" marL="131445" marR="0" rtl="0" algn="ctr">
              <a:spcBef>
                <a:spcPts val="0"/>
              </a:spcBef>
              <a:spcAft>
                <a:spcPts val="0"/>
              </a:spcAft>
              <a:buNone/>
            </a:pPr>
            <a:r>
              <a:rPr b="1" lang="en-US" sz="1500">
                <a:solidFill>
                  <a:srgbClr val="0D0D0D"/>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grpSp>
        <p:nvGrpSpPr>
          <p:cNvPr id="293" name="Google Shape;293;p26"/>
          <p:cNvGrpSpPr/>
          <p:nvPr/>
        </p:nvGrpSpPr>
        <p:grpSpPr>
          <a:xfrm>
            <a:off x="5314667" y="3993787"/>
            <a:ext cx="1546859" cy="1179588"/>
            <a:chOff x="2119883" y="4632959"/>
            <a:chExt cx="1546859" cy="1179588"/>
          </a:xfrm>
        </p:grpSpPr>
        <p:pic>
          <p:nvPicPr>
            <p:cNvPr id="294" name="Google Shape;294;p26"/>
            <p:cNvPicPr preferRelativeResize="0"/>
            <p:nvPr/>
          </p:nvPicPr>
          <p:blipFill rotWithShape="1">
            <a:blip r:embed="rId9">
              <a:alphaModFix/>
            </a:blip>
            <a:srcRect b="0" l="0" r="0" t="0"/>
            <a:stretch/>
          </p:blipFill>
          <p:spPr>
            <a:xfrm>
              <a:off x="2119883" y="4632959"/>
              <a:ext cx="1546859" cy="1141463"/>
            </a:xfrm>
            <a:prstGeom prst="rect">
              <a:avLst/>
            </a:prstGeom>
            <a:noFill/>
            <a:ln>
              <a:noFill/>
            </a:ln>
          </p:spPr>
        </p:pic>
        <p:pic>
          <p:nvPicPr>
            <p:cNvPr id="295" name="Google Shape;295;p26"/>
            <p:cNvPicPr preferRelativeResize="0"/>
            <p:nvPr/>
          </p:nvPicPr>
          <p:blipFill rotWithShape="1">
            <a:blip r:embed="rId10">
              <a:alphaModFix/>
            </a:blip>
            <a:srcRect b="0" l="0" r="0" t="0"/>
            <a:stretch/>
          </p:blipFill>
          <p:spPr>
            <a:xfrm>
              <a:off x="2301239" y="4651247"/>
              <a:ext cx="1182624" cy="1161300"/>
            </a:xfrm>
            <a:prstGeom prst="rect">
              <a:avLst/>
            </a:prstGeom>
            <a:noFill/>
            <a:ln>
              <a:noFill/>
            </a:ln>
          </p:spPr>
        </p:pic>
        <p:sp>
          <p:nvSpPr>
            <p:cNvPr id="296" name="Google Shape;296;p26"/>
            <p:cNvSpPr/>
            <p:nvPr/>
          </p:nvSpPr>
          <p:spPr>
            <a:xfrm>
              <a:off x="2147315" y="4660391"/>
              <a:ext cx="1460500" cy="1054735"/>
            </a:xfrm>
            <a:custGeom>
              <a:rect b="b" l="l" r="r" t="t"/>
              <a:pathLst>
                <a:path extrusionOk="0" h="1054735" w="1460500">
                  <a:moveTo>
                    <a:pt x="1459992" y="0"/>
                  </a:moveTo>
                  <a:lnTo>
                    <a:pt x="0" y="0"/>
                  </a:lnTo>
                  <a:lnTo>
                    <a:pt x="0" y="1054608"/>
                  </a:lnTo>
                  <a:lnTo>
                    <a:pt x="1459992" y="1054608"/>
                  </a:lnTo>
                  <a:lnTo>
                    <a:pt x="1459992" y="0"/>
                  </a:lnTo>
                  <a:close/>
                </a:path>
              </a:pathLst>
            </a:custGeom>
            <a:solidFill>
              <a:srgbClr val="BEBE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97" name="Google Shape;297;p26"/>
            <p:cNvSpPr/>
            <p:nvPr/>
          </p:nvSpPr>
          <p:spPr>
            <a:xfrm>
              <a:off x="2147315" y="4660391"/>
              <a:ext cx="1460500" cy="1054735"/>
            </a:xfrm>
            <a:custGeom>
              <a:rect b="b" l="l" r="r" t="t"/>
              <a:pathLst>
                <a:path extrusionOk="0" h="1054735" w="1460500">
                  <a:moveTo>
                    <a:pt x="0" y="1054608"/>
                  </a:moveTo>
                  <a:lnTo>
                    <a:pt x="1459992" y="1054608"/>
                  </a:lnTo>
                  <a:lnTo>
                    <a:pt x="1459992" y="0"/>
                  </a:lnTo>
                  <a:lnTo>
                    <a:pt x="0" y="0"/>
                  </a:lnTo>
                  <a:lnTo>
                    <a:pt x="0" y="1054608"/>
                  </a:lnTo>
                  <a:close/>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98" name="Google Shape;298;p26"/>
          <p:cNvSpPr txBox="1"/>
          <p:nvPr/>
        </p:nvSpPr>
        <p:spPr>
          <a:xfrm>
            <a:off x="5348195" y="4067956"/>
            <a:ext cx="1454150" cy="939800"/>
          </a:xfrm>
          <a:prstGeom prst="rect">
            <a:avLst/>
          </a:prstGeom>
          <a:noFill/>
          <a:ln>
            <a:noFill/>
          </a:ln>
        </p:spPr>
        <p:txBody>
          <a:bodyPr anchorCtr="0" anchor="t" bIns="0" lIns="0" spcFirstLastPara="1" rIns="0" wrap="square" tIns="12700">
            <a:spAutoFit/>
          </a:bodyPr>
          <a:lstStyle/>
          <a:p>
            <a:pPr indent="-635" lvl="0" marL="283845" marR="282575" rtl="0" algn="ctr">
              <a:spcBef>
                <a:spcPts val="0"/>
              </a:spcBef>
              <a:spcAft>
                <a:spcPts val="0"/>
              </a:spcAft>
              <a:buNone/>
            </a:pPr>
            <a:r>
              <a:rPr b="1" lang="en-US" sz="1500">
                <a:solidFill>
                  <a:srgbClr val="0D0D0D"/>
                </a:solidFill>
                <a:latin typeface="Calibri"/>
                <a:ea typeface="Calibri"/>
                <a:cs typeface="Calibri"/>
                <a:sym typeface="Calibri"/>
              </a:rPr>
              <a:t>Beyaz  Metalik  Kahverengi</a:t>
            </a:r>
            <a:endParaRPr sz="15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b="1" lang="en-US" sz="1500">
                <a:solidFill>
                  <a:srgbClr val="0D0D0D"/>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7"/>
          <p:cNvSpPr txBox="1"/>
          <p:nvPr>
            <p:ph type="title"/>
          </p:nvPr>
        </p:nvSpPr>
        <p:spPr>
          <a:xfrm>
            <a:off x="289248" y="1123837"/>
            <a:ext cx="4998963" cy="1255469"/>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Modülerlik	</a:t>
            </a:r>
            <a:endParaRPr/>
          </a:p>
        </p:txBody>
      </p:sp>
      <p:sp>
        <p:nvSpPr>
          <p:cNvPr id="304" name="Google Shape;304;p27"/>
          <p:cNvSpPr txBox="1"/>
          <p:nvPr/>
        </p:nvSpPr>
        <p:spPr>
          <a:xfrm>
            <a:off x="3835093" y="1484670"/>
            <a:ext cx="7421428" cy="3274586"/>
          </a:xfrm>
          <a:prstGeom prst="rect">
            <a:avLst/>
          </a:prstGeom>
          <a:noFill/>
          <a:ln>
            <a:noFill/>
          </a:ln>
        </p:spPr>
        <p:txBody>
          <a:bodyPr anchorCtr="0" anchor="t" bIns="45700" lIns="91425" spcFirstLastPara="1" rIns="91425" wrap="square" tIns="45700">
            <a:normAutofit/>
          </a:bodyPr>
          <a:lstStyle/>
          <a:p>
            <a:pPr indent="-182879" lvl="0" marL="270510" marR="5080" rtl="0" algn="just">
              <a:lnSpc>
                <a:spcPct val="90000"/>
              </a:lnSpc>
              <a:spcBef>
                <a:spcPts val="0"/>
              </a:spcBef>
              <a:spcAft>
                <a:spcPts val="0"/>
              </a:spcAft>
              <a:buClr>
                <a:schemeClr val="accent1"/>
              </a:buClr>
              <a:buSzPts val="1933"/>
              <a:buFont typeface="Noto Sans Symbols"/>
              <a:buChar char="●"/>
            </a:pPr>
            <a:r>
              <a:rPr lang="en-US" sz="2400">
                <a:solidFill>
                  <a:schemeClr val="dk1"/>
                </a:solidFill>
                <a:latin typeface="Corbel"/>
                <a:ea typeface="Corbel"/>
                <a:cs typeface="Corbel"/>
                <a:sym typeface="Corbel"/>
              </a:rPr>
              <a:t>Bütün karmaşıklığın tek bir modülde toplanması yerine, anlaşılabilir ve  dolayısıyla projenin zihinsel kontrol altında tutulması için sistem bir çok  modüle ayrılır.</a:t>
            </a:r>
            <a:endParaRPr sz="2400">
              <a:solidFill>
                <a:schemeClr val="dk1"/>
              </a:solidFill>
              <a:latin typeface="Corbel"/>
              <a:ea typeface="Corbel"/>
              <a:cs typeface="Corbel"/>
              <a:sym typeface="Corbel"/>
            </a:endParaRPr>
          </a:p>
          <a:p>
            <a:pPr indent="152400" lvl="0" marL="0" marR="0" rtl="0" algn="just">
              <a:lnSpc>
                <a:spcPct val="90000"/>
              </a:lnSpc>
              <a:spcBef>
                <a:spcPts val="35"/>
              </a:spcBef>
              <a:spcAft>
                <a:spcPts val="0"/>
              </a:spcAft>
              <a:buClr>
                <a:schemeClr val="accent1"/>
              </a:buClr>
              <a:buSzPts val="2400"/>
              <a:buFont typeface="Noto Sans Symbols"/>
              <a:buNone/>
            </a:pPr>
            <a:r>
              <a:t/>
            </a:r>
            <a:endParaRPr sz="2400">
              <a:solidFill>
                <a:schemeClr val="dk1"/>
              </a:solidFill>
              <a:latin typeface="Corbel"/>
              <a:ea typeface="Corbel"/>
              <a:cs typeface="Corbel"/>
              <a:sym typeface="Corbel"/>
            </a:endParaRPr>
          </a:p>
          <a:p>
            <a:pPr indent="-182879" lvl="0" marL="270510" marR="0" rtl="0" algn="just">
              <a:lnSpc>
                <a:spcPct val="90000"/>
              </a:lnSpc>
              <a:spcBef>
                <a:spcPts val="0"/>
              </a:spcBef>
              <a:spcAft>
                <a:spcPts val="0"/>
              </a:spcAft>
              <a:buClr>
                <a:schemeClr val="accent1"/>
              </a:buClr>
              <a:buSzPts val="1933"/>
              <a:buFont typeface="Noto Sans Symbols"/>
              <a:buChar char="●"/>
            </a:pPr>
            <a:r>
              <a:rPr lang="en-US" sz="2400">
                <a:solidFill>
                  <a:schemeClr val="dk1"/>
                </a:solidFill>
                <a:latin typeface="Corbel"/>
                <a:ea typeface="Corbel"/>
                <a:cs typeface="Corbel"/>
                <a:sym typeface="Corbel"/>
              </a:rPr>
              <a:t>Modüller, isimleri olan tanımlanmış işlevleri bulunan ve hedef sistemi gerçekleştirmek üzere tümleştirilen birimlerdir.</a:t>
            </a:r>
            <a:endParaRPr sz="2400">
              <a:solidFill>
                <a:schemeClr val="dk1"/>
              </a:solidFill>
              <a:latin typeface="Corbel"/>
              <a:ea typeface="Corbel"/>
              <a:cs typeface="Corbel"/>
              <a:sym typeface="Corbel"/>
            </a:endParaRPr>
          </a:p>
        </p:txBody>
      </p:sp>
      <p:pic>
        <p:nvPicPr>
          <p:cNvPr descr="Introducing modularity in embedded design" id="305" name="Google Shape;305;p27"/>
          <p:cNvPicPr preferRelativeResize="0"/>
          <p:nvPr/>
        </p:nvPicPr>
        <p:blipFill rotWithShape="1">
          <a:blip r:embed="rId3">
            <a:alphaModFix/>
          </a:blip>
          <a:srcRect b="1" l="1732" r="0" t="0"/>
          <a:stretch/>
        </p:blipFill>
        <p:spPr>
          <a:xfrm>
            <a:off x="935479" y="2694039"/>
            <a:ext cx="2100323" cy="21373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Sistem ve Modülleri	</a:t>
            </a:r>
            <a:endParaRPr/>
          </a:p>
        </p:txBody>
      </p:sp>
      <p:pic>
        <p:nvPicPr>
          <p:cNvPr id="311" name="Google Shape;311;p28"/>
          <p:cNvPicPr preferRelativeResize="0"/>
          <p:nvPr/>
        </p:nvPicPr>
        <p:blipFill rotWithShape="1">
          <a:blip r:embed="rId3">
            <a:alphaModFix/>
          </a:blip>
          <a:srcRect b="0" l="0" r="0" t="0"/>
          <a:stretch/>
        </p:blipFill>
        <p:spPr>
          <a:xfrm>
            <a:off x="7545717" y="2018218"/>
            <a:ext cx="792479" cy="324612"/>
          </a:xfrm>
          <a:prstGeom prst="rect">
            <a:avLst/>
          </a:prstGeom>
          <a:noFill/>
          <a:ln>
            <a:noFill/>
          </a:ln>
        </p:spPr>
      </p:pic>
      <p:sp>
        <p:nvSpPr>
          <p:cNvPr id="312" name="Google Shape;312;p28"/>
          <p:cNvSpPr txBox="1"/>
          <p:nvPr/>
        </p:nvSpPr>
        <p:spPr>
          <a:xfrm>
            <a:off x="7545716" y="2018219"/>
            <a:ext cx="792480" cy="255839"/>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47625">
            <a:spAutoFit/>
          </a:bodyPr>
          <a:lstStyle/>
          <a:p>
            <a:pPr indent="0" lvl="0" marL="158115" marR="0" rtl="0" algn="l">
              <a:spcBef>
                <a:spcPts val="0"/>
              </a:spcBef>
              <a:spcAft>
                <a:spcPts val="0"/>
              </a:spcAft>
              <a:buNone/>
            </a:pPr>
            <a:r>
              <a:rPr b="1" lang="en-US" sz="1350">
                <a:solidFill>
                  <a:schemeClr val="dk1"/>
                </a:solidFill>
                <a:latin typeface="Calibri"/>
                <a:ea typeface="Calibri"/>
                <a:cs typeface="Calibri"/>
                <a:sym typeface="Calibri"/>
              </a:rPr>
              <a:t>Sistem</a:t>
            </a:r>
            <a:endParaRPr sz="1350">
              <a:solidFill>
                <a:schemeClr val="dk1"/>
              </a:solidFill>
              <a:latin typeface="Calibri"/>
              <a:ea typeface="Calibri"/>
              <a:cs typeface="Calibri"/>
              <a:sym typeface="Calibri"/>
            </a:endParaRPr>
          </a:p>
        </p:txBody>
      </p:sp>
      <p:pic>
        <p:nvPicPr>
          <p:cNvPr id="313" name="Google Shape;313;p28"/>
          <p:cNvPicPr preferRelativeResize="0"/>
          <p:nvPr/>
        </p:nvPicPr>
        <p:blipFill rotWithShape="1">
          <a:blip r:embed="rId4">
            <a:alphaModFix/>
          </a:blip>
          <a:srcRect b="0" l="0" r="0" t="0"/>
          <a:stretch/>
        </p:blipFill>
        <p:spPr>
          <a:xfrm>
            <a:off x="5738252" y="2807651"/>
            <a:ext cx="484631" cy="272796"/>
          </a:xfrm>
          <a:prstGeom prst="rect">
            <a:avLst/>
          </a:prstGeom>
          <a:noFill/>
          <a:ln>
            <a:noFill/>
          </a:ln>
        </p:spPr>
      </p:pic>
      <p:sp>
        <p:nvSpPr>
          <p:cNvPr id="314" name="Google Shape;314;p28"/>
          <p:cNvSpPr txBox="1"/>
          <p:nvPr/>
        </p:nvSpPr>
        <p:spPr>
          <a:xfrm>
            <a:off x="5738253" y="2763456"/>
            <a:ext cx="485140" cy="230191"/>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225">
            <a:spAutoFit/>
          </a:bodyPr>
          <a:lstStyle/>
          <a:p>
            <a:pPr indent="0" lvl="0" marL="635" marR="0" rtl="0" algn="ctr">
              <a:spcBef>
                <a:spcPts val="0"/>
              </a:spcBef>
              <a:spcAft>
                <a:spcPts val="0"/>
              </a:spcAft>
              <a:buNone/>
            </a:pPr>
            <a:r>
              <a:rPr lang="en-US" sz="1350">
                <a:solidFill>
                  <a:schemeClr val="dk1"/>
                </a:solidFill>
                <a:latin typeface="Calibri"/>
                <a:ea typeface="Calibri"/>
                <a:cs typeface="Calibri"/>
                <a:sym typeface="Calibri"/>
              </a:rPr>
              <a:t>A</a:t>
            </a:r>
            <a:endParaRPr sz="1350">
              <a:solidFill>
                <a:schemeClr val="dk1"/>
              </a:solidFill>
              <a:latin typeface="Calibri"/>
              <a:ea typeface="Calibri"/>
              <a:cs typeface="Calibri"/>
              <a:sym typeface="Calibri"/>
            </a:endParaRPr>
          </a:p>
        </p:txBody>
      </p:sp>
      <p:grpSp>
        <p:nvGrpSpPr>
          <p:cNvPr id="315" name="Google Shape;315;p28"/>
          <p:cNvGrpSpPr/>
          <p:nvPr/>
        </p:nvGrpSpPr>
        <p:grpSpPr>
          <a:xfrm>
            <a:off x="4640972" y="3656519"/>
            <a:ext cx="1581911" cy="275843"/>
            <a:chOff x="1848611" y="3715511"/>
            <a:chExt cx="1581911" cy="275843"/>
          </a:xfrm>
        </p:grpSpPr>
        <p:pic>
          <p:nvPicPr>
            <p:cNvPr id="316" name="Google Shape;316;p28"/>
            <p:cNvPicPr preferRelativeResize="0"/>
            <p:nvPr/>
          </p:nvPicPr>
          <p:blipFill rotWithShape="1">
            <a:blip r:embed="rId5">
              <a:alphaModFix/>
            </a:blip>
            <a:srcRect b="0" l="0" r="0" t="0"/>
            <a:stretch/>
          </p:blipFill>
          <p:spPr>
            <a:xfrm>
              <a:off x="1848611" y="3715511"/>
              <a:ext cx="484631" cy="271271"/>
            </a:xfrm>
            <a:prstGeom prst="rect">
              <a:avLst/>
            </a:prstGeom>
            <a:noFill/>
            <a:ln>
              <a:noFill/>
            </a:ln>
          </p:spPr>
        </p:pic>
        <p:pic>
          <p:nvPicPr>
            <p:cNvPr id="317" name="Google Shape;317;p28"/>
            <p:cNvPicPr preferRelativeResize="0"/>
            <p:nvPr/>
          </p:nvPicPr>
          <p:blipFill rotWithShape="1">
            <a:blip r:embed="rId6">
              <a:alphaModFix/>
            </a:blip>
            <a:srcRect b="0" l="0" r="0" t="0"/>
            <a:stretch/>
          </p:blipFill>
          <p:spPr>
            <a:xfrm>
              <a:off x="2945891" y="3718559"/>
              <a:ext cx="484631" cy="272795"/>
            </a:xfrm>
            <a:prstGeom prst="rect">
              <a:avLst/>
            </a:prstGeom>
            <a:noFill/>
            <a:ln>
              <a:noFill/>
            </a:ln>
          </p:spPr>
        </p:pic>
      </p:grpSp>
      <p:sp>
        <p:nvSpPr>
          <p:cNvPr id="318" name="Google Shape;318;p28"/>
          <p:cNvSpPr txBox="1"/>
          <p:nvPr/>
        </p:nvSpPr>
        <p:spPr>
          <a:xfrm>
            <a:off x="5738253" y="3659567"/>
            <a:ext cx="485140" cy="230191"/>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225">
            <a:spAutoFit/>
          </a:bodyPr>
          <a:lstStyle/>
          <a:p>
            <a:pPr indent="0" lvl="0" marL="0" marR="0" rtl="0" algn="ctr">
              <a:spcBef>
                <a:spcPts val="0"/>
              </a:spcBef>
              <a:spcAft>
                <a:spcPts val="0"/>
              </a:spcAft>
              <a:buNone/>
            </a:pPr>
            <a:r>
              <a:rPr lang="en-US" sz="1350">
                <a:solidFill>
                  <a:schemeClr val="dk1"/>
                </a:solidFill>
                <a:latin typeface="Calibri"/>
                <a:ea typeface="Calibri"/>
                <a:cs typeface="Calibri"/>
                <a:sym typeface="Calibri"/>
              </a:rPr>
              <a:t>E</a:t>
            </a:r>
            <a:endParaRPr sz="1350">
              <a:solidFill>
                <a:schemeClr val="dk1"/>
              </a:solidFill>
              <a:latin typeface="Calibri"/>
              <a:ea typeface="Calibri"/>
              <a:cs typeface="Calibri"/>
              <a:sym typeface="Calibri"/>
            </a:endParaRPr>
          </a:p>
        </p:txBody>
      </p:sp>
      <p:pic>
        <p:nvPicPr>
          <p:cNvPr id="319" name="Google Shape;319;p28"/>
          <p:cNvPicPr preferRelativeResize="0"/>
          <p:nvPr/>
        </p:nvPicPr>
        <p:blipFill rotWithShape="1">
          <a:blip r:embed="rId7">
            <a:alphaModFix/>
          </a:blip>
          <a:srcRect b="0" l="0" r="0" t="0"/>
          <a:stretch/>
        </p:blipFill>
        <p:spPr>
          <a:xfrm>
            <a:off x="6835533" y="3658043"/>
            <a:ext cx="486155" cy="271271"/>
          </a:xfrm>
          <a:prstGeom prst="rect">
            <a:avLst/>
          </a:prstGeom>
          <a:noFill/>
          <a:ln>
            <a:noFill/>
          </a:ln>
        </p:spPr>
      </p:pic>
      <p:sp>
        <p:nvSpPr>
          <p:cNvPr id="320" name="Google Shape;320;p28"/>
          <p:cNvSpPr txBox="1"/>
          <p:nvPr/>
        </p:nvSpPr>
        <p:spPr>
          <a:xfrm>
            <a:off x="6835533" y="3658043"/>
            <a:ext cx="486409" cy="230191"/>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225">
            <a:spAutoFit/>
          </a:bodyPr>
          <a:lstStyle/>
          <a:p>
            <a:pPr indent="0" lvl="0" marL="1270" marR="0" rtl="0" algn="ctr">
              <a:spcBef>
                <a:spcPts val="0"/>
              </a:spcBef>
              <a:spcAft>
                <a:spcPts val="0"/>
              </a:spcAft>
              <a:buNone/>
            </a:pPr>
            <a:r>
              <a:rPr lang="en-US" sz="1350">
                <a:solidFill>
                  <a:schemeClr val="dk1"/>
                </a:solidFill>
                <a:latin typeface="Calibri"/>
                <a:ea typeface="Calibri"/>
                <a:cs typeface="Calibri"/>
                <a:sym typeface="Calibri"/>
              </a:rPr>
              <a:t>F</a:t>
            </a:r>
            <a:endParaRPr sz="1350">
              <a:solidFill>
                <a:schemeClr val="dk1"/>
              </a:solidFill>
              <a:latin typeface="Calibri"/>
              <a:ea typeface="Calibri"/>
              <a:cs typeface="Calibri"/>
              <a:sym typeface="Calibri"/>
            </a:endParaRPr>
          </a:p>
        </p:txBody>
      </p:sp>
      <p:graphicFrame>
        <p:nvGraphicFramePr>
          <p:cNvPr id="321" name="Google Shape;321;p28"/>
          <p:cNvGraphicFramePr/>
          <p:nvPr/>
        </p:nvGraphicFramePr>
        <p:xfrm>
          <a:off x="4634877" y="3650423"/>
          <a:ext cx="3000000" cy="3000000"/>
        </p:xfrm>
        <a:graphic>
          <a:graphicData uri="http://schemas.openxmlformats.org/drawingml/2006/table">
            <a:tbl>
              <a:tblPr bandRow="1" firstRow="1">
                <a:noFill/>
                <a:tableStyleId>{28BFABCA-1FD7-4D50-A3E0-41DBB136B085}</a:tableStyleId>
              </a:tblPr>
              <a:tblGrid>
                <a:gridCol w="242575"/>
                <a:gridCol w="242575"/>
              </a:tblGrid>
              <a:tr h="271275">
                <a:tc gridSpan="2">
                  <a:txBody>
                    <a:bodyPr/>
                    <a:lstStyle/>
                    <a:p>
                      <a:pPr indent="0" lvl="0" marL="0" marR="0" rtl="0" algn="ctr">
                        <a:lnSpc>
                          <a:spcPct val="100000"/>
                        </a:lnSpc>
                        <a:spcBef>
                          <a:spcPts val="0"/>
                        </a:spcBef>
                        <a:spcAft>
                          <a:spcPts val="0"/>
                        </a:spcAft>
                        <a:buNone/>
                      </a:pPr>
                      <a:r>
                        <a:rPr lang="en-US" sz="1350" u="none" cap="none" strike="noStrike">
                          <a:latin typeface="Calibri"/>
                          <a:ea typeface="Calibri"/>
                          <a:cs typeface="Calibri"/>
                          <a:sym typeface="Calibri"/>
                        </a:rPr>
                        <a:t>D</a:t>
                      </a:r>
                      <a:endParaRPr sz="1350" u="none" cap="none" strike="noStrike">
                        <a:latin typeface="Calibri"/>
                        <a:ea typeface="Calibri"/>
                        <a:cs typeface="Calibri"/>
                        <a:sym typeface="Calibri"/>
                      </a:endParaRPr>
                    </a:p>
                  </a:txBody>
                  <a:tcPr marT="216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62027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R cap="flat" cmpd="sng" w="12700">
                      <a:solidFill>
                        <a:srgbClr val="0D567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0D5671"/>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1275">
                <a:tc gridSpan="2">
                  <a:txBody>
                    <a:bodyPr/>
                    <a:lstStyle/>
                    <a:p>
                      <a:pPr indent="0" lvl="0" marL="635" marR="0" rtl="0" algn="ctr">
                        <a:lnSpc>
                          <a:spcPct val="100000"/>
                        </a:lnSpc>
                        <a:spcBef>
                          <a:spcPts val="0"/>
                        </a:spcBef>
                        <a:spcAft>
                          <a:spcPts val="0"/>
                        </a:spcAft>
                        <a:buNone/>
                      </a:pPr>
                      <a:r>
                        <a:rPr lang="en-US" sz="1350" u="none" cap="none" strike="noStrike">
                          <a:latin typeface="Calibri"/>
                          <a:ea typeface="Calibri"/>
                          <a:cs typeface="Calibri"/>
                          <a:sym typeface="Calibri"/>
                        </a:rPr>
                        <a:t>H</a:t>
                      </a:r>
                      <a:endParaRPr sz="1350" u="none" cap="none" strike="noStrike">
                        <a:latin typeface="Calibri"/>
                        <a:ea typeface="Calibri"/>
                        <a:cs typeface="Calibri"/>
                        <a:sym typeface="Calibri"/>
                      </a:endParaRPr>
                    </a:p>
                  </a:txBody>
                  <a:tcPr marT="222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bl>
          </a:graphicData>
        </a:graphic>
      </p:graphicFrame>
      <p:pic>
        <p:nvPicPr>
          <p:cNvPr id="322" name="Google Shape;322;p28"/>
          <p:cNvPicPr preferRelativeResize="0"/>
          <p:nvPr/>
        </p:nvPicPr>
        <p:blipFill rotWithShape="1">
          <a:blip r:embed="rId5">
            <a:alphaModFix/>
          </a:blip>
          <a:srcRect b="0" l="0" r="0" t="0"/>
          <a:stretch/>
        </p:blipFill>
        <p:spPr>
          <a:xfrm>
            <a:off x="4640973" y="4548059"/>
            <a:ext cx="484631" cy="271272"/>
          </a:xfrm>
          <a:prstGeom prst="rect">
            <a:avLst/>
          </a:prstGeom>
          <a:noFill/>
          <a:ln>
            <a:noFill/>
          </a:ln>
        </p:spPr>
      </p:pic>
      <p:pic>
        <p:nvPicPr>
          <p:cNvPr id="323" name="Google Shape;323;p28"/>
          <p:cNvPicPr preferRelativeResize="0"/>
          <p:nvPr/>
        </p:nvPicPr>
        <p:blipFill rotWithShape="1">
          <a:blip r:embed="rId8">
            <a:alphaModFix/>
          </a:blip>
          <a:srcRect b="0" l="0" r="0" t="0"/>
          <a:stretch/>
        </p:blipFill>
        <p:spPr>
          <a:xfrm>
            <a:off x="6835533" y="4447475"/>
            <a:ext cx="486155" cy="272795"/>
          </a:xfrm>
          <a:prstGeom prst="rect">
            <a:avLst/>
          </a:prstGeom>
          <a:noFill/>
          <a:ln>
            <a:noFill/>
          </a:ln>
        </p:spPr>
      </p:pic>
      <p:sp>
        <p:nvSpPr>
          <p:cNvPr id="324" name="Google Shape;324;p28"/>
          <p:cNvSpPr txBox="1"/>
          <p:nvPr/>
        </p:nvSpPr>
        <p:spPr>
          <a:xfrm>
            <a:off x="6835533" y="4447474"/>
            <a:ext cx="486409" cy="230832"/>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850">
            <a:spAutoFit/>
          </a:bodyPr>
          <a:lstStyle/>
          <a:p>
            <a:pPr indent="0" lvl="0" marL="1905" marR="0" rtl="0" algn="ctr">
              <a:spcBef>
                <a:spcPts val="0"/>
              </a:spcBef>
              <a:spcAft>
                <a:spcPts val="0"/>
              </a:spcAft>
              <a:buNone/>
            </a:pPr>
            <a:r>
              <a:rPr lang="en-US" sz="1350">
                <a:solidFill>
                  <a:schemeClr val="dk1"/>
                </a:solidFill>
                <a:latin typeface="Calibri"/>
                <a:ea typeface="Calibri"/>
                <a:cs typeface="Calibri"/>
                <a:sym typeface="Calibri"/>
              </a:rPr>
              <a:t>İ</a:t>
            </a:r>
            <a:endParaRPr sz="1350">
              <a:solidFill>
                <a:schemeClr val="dk1"/>
              </a:solidFill>
              <a:latin typeface="Calibri"/>
              <a:ea typeface="Calibri"/>
              <a:cs typeface="Calibri"/>
              <a:sym typeface="Calibri"/>
            </a:endParaRPr>
          </a:p>
        </p:txBody>
      </p:sp>
      <p:pic>
        <p:nvPicPr>
          <p:cNvPr id="325" name="Google Shape;325;p28"/>
          <p:cNvPicPr preferRelativeResize="0"/>
          <p:nvPr/>
        </p:nvPicPr>
        <p:blipFill rotWithShape="1">
          <a:blip r:embed="rId9">
            <a:alphaModFix/>
          </a:blip>
          <a:srcRect b="0" l="0" r="0" t="0"/>
          <a:stretch/>
        </p:blipFill>
        <p:spPr>
          <a:xfrm>
            <a:off x="7699641" y="2775646"/>
            <a:ext cx="484631" cy="272796"/>
          </a:xfrm>
          <a:prstGeom prst="rect">
            <a:avLst/>
          </a:prstGeom>
          <a:noFill/>
          <a:ln>
            <a:noFill/>
          </a:ln>
        </p:spPr>
      </p:pic>
      <p:sp>
        <p:nvSpPr>
          <p:cNvPr id="326" name="Google Shape;326;p28"/>
          <p:cNvSpPr txBox="1"/>
          <p:nvPr/>
        </p:nvSpPr>
        <p:spPr>
          <a:xfrm>
            <a:off x="7699640" y="2775647"/>
            <a:ext cx="485140" cy="230191"/>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225">
            <a:spAutoFit/>
          </a:bodyPr>
          <a:lstStyle/>
          <a:p>
            <a:pPr indent="0" lvl="0" marL="0" marR="0" rtl="0" algn="ctr">
              <a:spcBef>
                <a:spcPts val="0"/>
              </a:spcBef>
              <a:spcAft>
                <a:spcPts val="0"/>
              </a:spcAft>
              <a:buNone/>
            </a:pPr>
            <a:r>
              <a:rPr lang="en-US" sz="1350">
                <a:solidFill>
                  <a:schemeClr val="dk1"/>
                </a:solidFill>
                <a:latin typeface="Calibri"/>
                <a:ea typeface="Calibri"/>
                <a:cs typeface="Calibri"/>
                <a:sym typeface="Calibri"/>
              </a:rPr>
              <a:t>B</a:t>
            </a:r>
            <a:endParaRPr sz="1350">
              <a:solidFill>
                <a:schemeClr val="dk1"/>
              </a:solidFill>
              <a:latin typeface="Calibri"/>
              <a:ea typeface="Calibri"/>
              <a:cs typeface="Calibri"/>
              <a:sym typeface="Calibri"/>
            </a:endParaRPr>
          </a:p>
        </p:txBody>
      </p:sp>
      <p:graphicFrame>
        <p:nvGraphicFramePr>
          <p:cNvPr id="327" name="Google Shape;327;p28"/>
          <p:cNvGraphicFramePr/>
          <p:nvPr/>
        </p:nvGraphicFramePr>
        <p:xfrm>
          <a:off x="9411093" y="2758883"/>
          <a:ext cx="3000000" cy="3000000"/>
        </p:xfrm>
        <a:graphic>
          <a:graphicData uri="http://schemas.openxmlformats.org/drawingml/2006/table">
            <a:tbl>
              <a:tblPr bandRow="1" firstRow="1">
                <a:noFill/>
                <a:tableStyleId>{28BFABCA-1FD7-4D50-A3E0-41DBB136B085}</a:tableStyleId>
              </a:tblPr>
              <a:tblGrid>
                <a:gridCol w="242575"/>
                <a:gridCol w="243850"/>
              </a:tblGrid>
              <a:tr h="271275">
                <a:tc gridSpan="2">
                  <a:txBody>
                    <a:bodyPr/>
                    <a:lstStyle/>
                    <a:p>
                      <a:pPr indent="0" lvl="0" marL="1905" marR="0" rtl="0" algn="ctr">
                        <a:lnSpc>
                          <a:spcPct val="100000"/>
                        </a:lnSpc>
                        <a:spcBef>
                          <a:spcPts val="0"/>
                        </a:spcBef>
                        <a:spcAft>
                          <a:spcPts val="0"/>
                        </a:spcAft>
                        <a:buNone/>
                      </a:pPr>
                      <a:r>
                        <a:rPr lang="en-US" sz="1350" u="none" cap="none" strike="noStrike">
                          <a:latin typeface="Calibri"/>
                          <a:ea typeface="Calibri"/>
                          <a:cs typeface="Calibri"/>
                          <a:sym typeface="Calibri"/>
                        </a:rPr>
                        <a:t>C</a:t>
                      </a:r>
                      <a:endParaRPr sz="1350" u="none" cap="none" strike="noStrike">
                        <a:latin typeface="Calibri"/>
                        <a:ea typeface="Calibri"/>
                        <a:cs typeface="Calibri"/>
                        <a:sym typeface="Calibri"/>
                      </a:endParaRPr>
                    </a:p>
                  </a:txBody>
                  <a:tcPr marT="222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620275">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R cap="flat" cmpd="sng" w="12700">
                      <a:solidFill>
                        <a:srgbClr val="0D567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lnL cap="flat" cmpd="sng" w="12700">
                      <a:solidFill>
                        <a:srgbClr val="0D5671"/>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1275">
                <a:tc gridSpan="2">
                  <a:txBody>
                    <a:bodyPr/>
                    <a:lstStyle/>
                    <a:p>
                      <a:pPr indent="0" lvl="0" marL="635" marR="0" rtl="0" algn="ctr">
                        <a:lnSpc>
                          <a:spcPct val="100000"/>
                        </a:lnSpc>
                        <a:spcBef>
                          <a:spcPts val="0"/>
                        </a:spcBef>
                        <a:spcAft>
                          <a:spcPts val="0"/>
                        </a:spcAft>
                        <a:buNone/>
                      </a:pPr>
                      <a:r>
                        <a:rPr lang="en-US" sz="1350" u="none" cap="none" strike="noStrike">
                          <a:latin typeface="Calibri"/>
                          <a:ea typeface="Calibri"/>
                          <a:cs typeface="Calibri"/>
                          <a:sym typeface="Calibri"/>
                        </a:rPr>
                        <a:t>G</a:t>
                      </a:r>
                      <a:endParaRPr sz="1350" u="none" cap="none" strike="noStrike">
                        <a:latin typeface="Calibri"/>
                        <a:ea typeface="Calibri"/>
                        <a:cs typeface="Calibri"/>
                        <a:sym typeface="Calibri"/>
                      </a:endParaRPr>
                    </a:p>
                  </a:txBody>
                  <a:tcPr marT="216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bl>
          </a:graphicData>
        </a:graphic>
      </p:graphicFrame>
      <p:grpSp>
        <p:nvGrpSpPr>
          <p:cNvPr id="328" name="Google Shape;328;p28"/>
          <p:cNvGrpSpPr/>
          <p:nvPr/>
        </p:nvGrpSpPr>
        <p:grpSpPr>
          <a:xfrm>
            <a:off x="9417190" y="2764979"/>
            <a:ext cx="486155" cy="1162810"/>
            <a:chOff x="6624828" y="2823972"/>
            <a:chExt cx="486155" cy="1162810"/>
          </a:xfrm>
        </p:grpSpPr>
        <p:pic>
          <p:nvPicPr>
            <p:cNvPr id="329" name="Google Shape;329;p28"/>
            <p:cNvPicPr preferRelativeResize="0"/>
            <p:nvPr/>
          </p:nvPicPr>
          <p:blipFill rotWithShape="1">
            <a:blip r:embed="rId7">
              <a:alphaModFix/>
            </a:blip>
            <a:srcRect b="0" l="0" r="0" t="0"/>
            <a:stretch/>
          </p:blipFill>
          <p:spPr>
            <a:xfrm>
              <a:off x="6624828" y="2823972"/>
              <a:ext cx="486155" cy="271272"/>
            </a:xfrm>
            <a:prstGeom prst="rect">
              <a:avLst/>
            </a:prstGeom>
            <a:noFill/>
            <a:ln>
              <a:noFill/>
            </a:ln>
          </p:spPr>
        </p:pic>
        <p:pic>
          <p:nvPicPr>
            <p:cNvPr id="330" name="Google Shape;330;p28"/>
            <p:cNvPicPr preferRelativeResize="0"/>
            <p:nvPr/>
          </p:nvPicPr>
          <p:blipFill rotWithShape="1">
            <a:blip r:embed="rId7">
              <a:alphaModFix/>
            </a:blip>
            <a:srcRect b="0" l="0" r="0" t="0"/>
            <a:stretch/>
          </p:blipFill>
          <p:spPr>
            <a:xfrm>
              <a:off x="6624828" y="3715511"/>
              <a:ext cx="486155" cy="271271"/>
            </a:xfrm>
            <a:prstGeom prst="rect">
              <a:avLst/>
            </a:prstGeom>
            <a:noFill/>
            <a:ln>
              <a:noFill/>
            </a:ln>
          </p:spPr>
        </p:pic>
      </p:grpSp>
      <p:pic>
        <p:nvPicPr>
          <p:cNvPr id="331" name="Google Shape;331;p28"/>
          <p:cNvPicPr preferRelativeResize="0"/>
          <p:nvPr/>
        </p:nvPicPr>
        <p:blipFill rotWithShape="1">
          <a:blip r:embed="rId10">
            <a:alphaModFix/>
          </a:blip>
          <a:srcRect b="0" l="0" r="0" t="0"/>
          <a:stretch/>
        </p:blipFill>
        <p:spPr>
          <a:xfrm>
            <a:off x="8988945" y="4447475"/>
            <a:ext cx="484632" cy="272795"/>
          </a:xfrm>
          <a:prstGeom prst="rect">
            <a:avLst/>
          </a:prstGeom>
          <a:noFill/>
          <a:ln>
            <a:noFill/>
          </a:ln>
        </p:spPr>
      </p:pic>
      <p:sp>
        <p:nvSpPr>
          <p:cNvPr id="332" name="Google Shape;332;p28"/>
          <p:cNvSpPr txBox="1"/>
          <p:nvPr/>
        </p:nvSpPr>
        <p:spPr>
          <a:xfrm>
            <a:off x="8988945" y="4447474"/>
            <a:ext cx="485140" cy="230832"/>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850">
            <a:spAutoFit/>
          </a:bodyPr>
          <a:lstStyle/>
          <a:p>
            <a:pPr indent="0" lvl="0" marL="1270" marR="0" rtl="0" algn="ctr">
              <a:spcBef>
                <a:spcPts val="0"/>
              </a:spcBef>
              <a:spcAft>
                <a:spcPts val="0"/>
              </a:spcAft>
              <a:buNone/>
            </a:pPr>
            <a:r>
              <a:rPr lang="en-US" sz="1350">
                <a:solidFill>
                  <a:schemeClr val="dk1"/>
                </a:solidFill>
                <a:latin typeface="Calibri"/>
                <a:ea typeface="Calibri"/>
                <a:cs typeface="Calibri"/>
                <a:sym typeface="Calibri"/>
              </a:rPr>
              <a:t>J</a:t>
            </a:r>
            <a:endParaRPr sz="1350">
              <a:solidFill>
                <a:schemeClr val="dk1"/>
              </a:solidFill>
              <a:latin typeface="Calibri"/>
              <a:ea typeface="Calibri"/>
              <a:cs typeface="Calibri"/>
              <a:sym typeface="Calibri"/>
            </a:endParaRPr>
          </a:p>
        </p:txBody>
      </p:sp>
      <p:pic>
        <p:nvPicPr>
          <p:cNvPr id="333" name="Google Shape;333;p28"/>
          <p:cNvPicPr preferRelativeResize="0"/>
          <p:nvPr/>
        </p:nvPicPr>
        <p:blipFill rotWithShape="1">
          <a:blip r:embed="rId11">
            <a:alphaModFix/>
          </a:blip>
          <a:srcRect b="0" l="0" r="0" t="0"/>
          <a:stretch/>
        </p:blipFill>
        <p:spPr>
          <a:xfrm>
            <a:off x="9805809" y="4447475"/>
            <a:ext cx="484631" cy="272795"/>
          </a:xfrm>
          <a:prstGeom prst="rect">
            <a:avLst/>
          </a:prstGeom>
          <a:noFill/>
          <a:ln>
            <a:noFill/>
          </a:ln>
        </p:spPr>
      </p:pic>
      <p:sp>
        <p:nvSpPr>
          <p:cNvPr id="334" name="Google Shape;334;p28"/>
          <p:cNvSpPr txBox="1"/>
          <p:nvPr/>
        </p:nvSpPr>
        <p:spPr>
          <a:xfrm>
            <a:off x="9805808" y="4447474"/>
            <a:ext cx="485140" cy="230832"/>
          </a:xfrm>
          <a:prstGeom prst="rect">
            <a:avLst/>
          </a:prstGeom>
          <a:noFill/>
          <a:ln cap="flat" cmpd="sng" w="12175">
            <a:solidFill>
              <a:srgbClr val="000000"/>
            </a:solidFill>
            <a:prstDash val="solid"/>
            <a:round/>
            <a:headEnd len="sm" w="sm" type="none"/>
            <a:tailEnd len="sm" w="sm" type="none"/>
          </a:ln>
        </p:spPr>
        <p:txBody>
          <a:bodyPr anchorCtr="0" anchor="t" bIns="0" lIns="0" spcFirstLastPara="1" rIns="0" wrap="square" tIns="22850">
            <a:spAutoFit/>
          </a:bodyPr>
          <a:lstStyle/>
          <a:p>
            <a:pPr indent="0" lvl="0" marL="1270" marR="0" rtl="0" algn="ctr">
              <a:spcBef>
                <a:spcPts val="0"/>
              </a:spcBef>
              <a:spcAft>
                <a:spcPts val="0"/>
              </a:spcAft>
              <a:buNone/>
            </a:pPr>
            <a:r>
              <a:rPr lang="en-US" sz="1350">
                <a:solidFill>
                  <a:schemeClr val="dk1"/>
                </a:solidFill>
                <a:latin typeface="Calibri"/>
                <a:ea typeface="Calibri"/>
                <a:cs typeface="Calibri"/>
                <a:sym typeface="Calibri"/>
              </a:rPr>
              <a:t>K</a:t>
            </a:r>
            <a:endParaRPr sz="1350">
              <a:solidFill>
                <a:schemeClr val="dk1"/>
              </a:solidFill>
              <a:latin typeface="Calibri"/>
              <a:ea typeface="Calibri"/>
              <a:cs typeface="Calibri"/>
              <a:sym typeface="Calibri"/>
            </a:endParaRPr>
          </a:p>
        </p:txBody>
      </p:sp>
      <p:grpSp>
        <p:nvGrpSpPr>
          <p:cNvPr id="335" name="Google Shape;335;p28"/>
          <p:cNvGrpSpPr/>
          <p:nvPr/>
        </p:nvGrpSpPr>
        <p:grpSpPr>
          <a:xfrm>
            <a:off x="4883290" y="2342830"/>
            <a:ext cx="5164963" cy="2106295"/>
            <a:chOff x="2090928" y="2401823"/>
            <a:chExt cx="5164963" cy="2106295"/>
          </a:xfrm>
        </p:grpSpPr>
        <p:sp>
          <p:nvSpPr>
            <p:cNvPr id="336" name="Google Shape;336;p28"/>
            <p:cNvSpPr/>
            <p:nvPr/>
          </p:nvSpPr>
          <p:spPr>
            <a:xfrm>
              <a:off x="2090928" y="2401823"/>
              <a:ext cx="3058160" cy="2106295"/>
            </a:xfrm>
            <a:custGeom>
              <a:rect b="b" l="l" r="r" t="t"/>
              <a:pathLst>
                <a:path extrusionOk="0" h="2106295" w="3058160">
                  <a:moveTo>
                    <a:pt x="3058160" y="0"/>
                  </a:moveTo>
                  <a:lnTo>
                    <a:pt x="1097280" y="421766"/>
                  </a:lnTo>
                </a:path>
                <a:path extrusionOk="0" h="2106295" w="3058160">
                  <a:moveTo>
                    <a:pt x="1097661" y="693420"/>
                  </a:moveTo>
                  <a:lnTo>
                    <a:pt x="0" y="1313307"/>
                  </a:lnTo>
                </a:path>
                <a:path extrusionOk="0" h="2106295" w="3058160">
                  <a:moveTo>
                    <a:pt x="1097280" y="693420"/>
                  </a:moveTo>
                  <a:lnTo>
                    <a:pt x="1097280" y="1317244"/>
                  </a:lnTo>
                </a:path>
                <a:path extrusionOk="0" h="2106295" w="3058160">
                  <a:moveTo>
                    <a:pt x="1097280" y="693420"/>
                  </a:moveTo>
                  <a:lnTo>
                    <a:pt x="2194941" y="1315339"/>
                  </a:lnTo>
                </a:path>
                <a:path extrusionOk="0" h="2106295" w="3058160">
                  <a:moveTo>
                    <a:pt x="2278380" y="1586483"/>
                  </a:moveTo>
                  <a:lnTo>
                    <a:pt x="2278380" y="2104771"/>
                  </a:lnTo>
                </a:path>
                <a:path extrusionOk="0" h="2106295" w="3058160">
                  <a:moveTo>
                    <a:pt x="2194941" y="2105914"/>
                  </a:moveTo>
                  <a:lnTo>
                    <a:pt x="1097280" y="1589532"/>
                  </a:lnTo>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337" name="Google Shape;337;p28"/>
            <p:cNvSpPr/>
            <p:nvPr/>
          </p:nvSpPr>
          <p:spPr>
            <a:xfrm>
              <a:off x="5149596" y="2401823"/>
              <a:ext cx="0" cy="433705"/>
            </a:xfrm>
            <a:custGeom>
              <a:rect b="b" l="l" r="r" t="t"/>
              <a:pathLst>
                <a:path extrusionOk="0" h="433705" w="120000">
                  <a:moveTo>
                    <a:pt x="0" y="0"/>
                  </a:moveTo>
                  <a:lnTo>
                    <a:pt x="0" y="433704"/>
                  </a:lnTo>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338" name="Google Shape;338;p28"/>
            <p:cNvSpPr/>
            <p:nvPr/>
          </p:nvSpPr>
          <p:spPr>
            <a:xfrm>
              <a:off x="5149596" y="2401823"/>
              <a:ext cx="2106295" cy="2105660"/>
            </a:xfrm>
            <a:custGeom>
              <a:rect b="b" l="l" r="r" t="t"/>
              <a:pathLst>
                <a:path extrusionOk="0" h="2105660" w="2106295">
                  <a:moveTo>
                    <a:pt x="0" y="0"/>
                  </a:moveTo>
                  <a:lnTo>
                    <a:pt x="1718436" y="422528"/>
                  </a:lnTo>
                </a:path>
                <a:path extrusionOk="0" h="2105660" w="2106295">
                  <a:moveTo>
                    <a:pt x="1718818" y="1584959"/>
                  </a:moveTo>
                  <a:lnTo>
                    <a:pt x="1289303" y="2105279"/>
                  </a:lnTo>
                </a:path>
                <a:path extrusionOk="0" h="2105660" w="2106295">
                  <a:moveTo>
                    <a:pt x="1717548" y="1584959"/>
                  </a:moveTo>
                  <a:lnTo>
                    <a:pt x="2105913" y="2105279"/>
                  </a:lnTo>
                </a:path>
              </a:pathLst>
            </a:custGeom>
            <a:noFill/>
            <a:ln cap="flat" cmpd="sng" w="12175">
              <a:solidFill>
                <a:srgbClr val="0D567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grpSp>
        <p:nvGrpSpPr>
          <p:cNvPr id="339" name="Google Shape;339;p28"/>
          <p:cNvGrpSpPr/>
          <p:nvPr/>
        </p:nvGrpSpPr>
        <p:grpSpPr>
          <a:xfrm>
            <a:off x="4070405" y="2010555"/>
            <a:ext cx="144412" cy="2979508"/>
            <a:chOff x="1278044" y="2069547"/>
            <a:chExt cx="144412" cy="2979508"/>
          </a:xfrm>
        </p:grpSpPr>
        <p:pic>
          <p:nvPicPr>
            <p:cNvPr id="340" name="Google Shape;340;p28"/>
            <p:cNvPicPr preferRelativeResize="0"/>
            <p:nvPr/>
          </p:nvPicPr>
          <p:blipFill rotWithShape="1">
            <a:blip r:embed="rId12">
              <a:alphaModFix/>
            </a:blip>
            <a:srcRect b="0" l="0" r="0" t="0"/>
            <a:stretch/>
          </p:blipFill>
          <p:spPr>
            <a:xfrm>
              <a:off x="1278044" y="2069547"/>
              <a:ext cx="144412" cy="2979508"/>
            </a:xfrm>
            <a:prstGeom prst="rect">
              <a:avLst/>
            </a:prstGeom>
            <a:noFill/>
            <a:ln>
              <a:noFill/>
            </a:ln>
          </p:spPr>
        </p:pic>
        <p:sp>
          <p:nvSpPr>
            <p:cNvPr id="341" name="Google Shape;341;p28"/>
            <p:cNvSpPr/>
            <p:nvPr/>
          </p:nvSpPr>
          <p:spPr>
            <a:xfrm>
              <a:off x="1294002" y="2077973"/>
              <a:ext cx="80645" cy="2930525"/>
            </a:xfrm>
            <a:custGeom>
              <a:rect b="b" l="l" r="r" t="t"/>
              <a:pathLst>
                <a:path extrusionOk="0" h="2930525" w="80644">
                  <a:moveTo>
                    <a:pt x="28689" y="2852885"/>
                  </a:moveTo>
                  <a:lnTo>
                    <a:pt x="2793" y="2852928"/>
                  </a:lnTo>
                  <a:lnTo>
                    <a:pt x="41656" y="2930525"/>
                  </a:lnTo>
                  <a:lnTo>
                    <a:pt x="73977" y="2865882"/>
                  </a:lnTo>
                  <a:lnTo>
                    <a:pt x="28702" y="2865882"/>
                  </a:lnTo>
                  <a:lnTo>
                    <a:pt x="28689" y="2852885"/>
                  </a:lnTo>
                  <a:close/>
                </a:path>
                <a:path extrusionOk="0" h="2930525" w="80644">
                  <a:moveTo>
                    <a:pt x="80518" y="2852801"/>
                  </a:moveTo>
                  <a:lnTo>
                    <a:pt x="28689" y="2852885"/>
                  </a:lnTo>
                  <a:lnTo>
                    <a:pt x="28702" y="2865882"/>
                  </a:lnTo>
                  <a:lnTo>
                    <a:pt x="54609" y="2865755"/>
                  </a:lnTo>
                  <a:lnTo>
                    <a:pt x="54597" y="2852843"/>
                  </a:lnTo>
                  <a:lnTo>
                    <a:pt x="80496" y="2852843"/>
                  </a:lnTo>
                  <a:close/>
                </a:path>
                <a:path extrusionOk="0" h="2930525" w="80644">
                  <a:moveTo>
                    <a:pt x="80496" y="2852843"/>
                  </a:moveTo>
                  <a:lnTo>
                    <a:pt x="54597" y="2852843"/>
                  </a:lnTo>
                  <a:lnTo>
                    <a:pt x="54609" y="2865755"/>
                  </a:lnTo>
                  <a:lnTo>
                    <a:pt x="28702" y="2865882"/>
                  </a:lnTo>
                  <a:lnTo>
                    <a:pt x="73977" y="2865882"/>
                  </a:lnTo>
                  <a:lnTo>
                    <a:pt x="80496" y="2852843"/>
                  </a:lnTo>
                  <a:close/>
                </a:path>
                <a:path extrusionOk="0" h="2930525" w="80644">
                  <a:moveTo>
                    <a:pt x="51815" y="64770"/>
                  </a:moveTo>
                  <a:lnTo>
                    <a:pt x="25908" y="64770"/>
                  </a:lnTo>
                  <a:lnTo>
                    <a:pt x="28689" y="2852885"/>
                  </a:lnTo>
                  <a:lnTo>
                    <a:pt x="54597" y="2852843"/>
                  </a:lnTo>
                  <a:lnTo>
                    <a:pt x="51815" y="64770"/>
                  </a:lnTo>
                  <a:close/>
                </a:path>
                <a:path extrusionOk="0" h="2930525" w="80644">
                  <a:moveTo>
                    <a:pt x="38734" y="0"/>
                  </a:moveTo>
                  <a:lnTo>
                    <a:pt x="0" y="77724"/>
                  </a:lnTo>
                  <a:lnTo>
                    <a:pt x="25920" y="77724"/>
                  </a:lnTo>
                  <a:lnTo>
                    <a:pt x="25908" y="64770"/>
                  </a:lnTo>
                  <a:lnTo>
                    <a:pt x="71225" y="64770"/>
                  </a:lnTo>
                  <a:lnTo>
                    <a:pt x="38734" y="0"/>
                  </a:lnTo>
                  <a:close/>
                </a:path>
                <a:path extrusionOk="0" h="2930525" w="80644">
                  <a:moveTo>
                    <a:pt x="71225" y="64770"/>
                  </a:moveTo>
                  <a:lnTo>
                    <a:pt x="51815" y="64770"/>
                  </a:lnTo>
                  <a:lnTo>
                    <a:pt x="51828" y="77724"/>
                  </a:lnTo>
                  <a:lnTo>
                    <a:pt x="77724" y="77724"/>
                  </a:lnTo>
                  <a:lnTo>
                    <a:pt x="71225" y="647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grpSp>
        <p:nvGrpSpPr>
          <p:cNvPr id="342" name="Google Shape;342;p28"/>
          <p:cNvGrpSpPr/>
          <p:nvPr/>
        </p:nvGrpSpPr>
        <p:grpSpPr>
          <a:xfrm>
            <a:off x="4275123" y="5080219"/>
            <a:ext cx="6056554" cy="169891"/>
            <a:chOff x="1482762" y="5139212"/>
            <a:chExt cx="6056554" cy="169891"/>
          </a:xfrm>
        </p:grpSpPr>
        <p:pic>
          <p:nvPicPr>
            <p:cNvPr id="343" name="Google Shape;343;p28"/>
            <p:cNvPicPr preferRelativeResize="0"/>
            <p:nvPr/>
          </p:nvPicPr>
          <p:blipFill rotWithShape="1">
            <a:blip r:embed="rId13">
              <a:alphaModFix/>
            </a:blip>
            <a:srcRect b="0" l="0" r="0" t="0"/>
            <a:stretch/>
          </p:blipFill>
          <p:spPr>
            <a:xfrm>
              <a:off x="1482762" y="5139212"/>
              <a:ext cx="6056554" cy="169891"/>
            </a:xfrm>
            <a:prstGeom prst="rect">
              <a:avLst/>
            </a:prstGeom>
            <a:noFill/>
            <a:ln>
              <a:noFill/>
            </a:ln>
          </p:spPr>
        </p:pic>
        <p:sp>
          <p:nvSpPr>
            <p:cNvPr id="344" name="Google Shape;344;p28"/>
            <p:cNvSpPr/>
            <p:nvPr/>
          </p:nvSpPr>
          <p:spPr>
            <a:xfrm>
              <a:off x="1491234" y="5147056"/>
              <a:ext cx="6009005" cy="114300"/>
            </a:xfrm>
            <a:custGeom>
              <a:rect b="b" l="l" r="r" t="t"/>
              <a:pathLst>
                <a:path extrusionOk="0" h="114300" w="6009005">
                  <a:moveTo>
                    <a:pt x="77469" y="36068"/>
                  </a:moveTo>
                  <a:lnTo>
                    <a:pt x="0" y="75438"/>
                  </a:lnTo>
                  <a:lnTo>
                    <a:pt x="77978" y="113792"/>
                  </a:lnTo>
                  <a:lnTo>
                    <a:pt x="77809" y="88011"/>
                  </a:lnTo>
                  <a:lnTo>
                    <a:pt x="64769" y="88011"/>
                  </a:lnTo>
                  <a:lnTo>
                    <a:pt x="64643" y="62103"/>
                  </a:lnTo>
                  <a:lnTo>
                    <a:pt x="77639" y="62022"/>
                  </a:lnTo>
                  <a:lnTo>
                    <a:pt x="77469" y="36068"/>
                  </a:lnTo>
                  <a:close/>
                </a:path>
                <a:path extrusionOk="0" h="114300" w="6009005">
                  <a:moveTo>
                    <a:pt x="77639" y="62022"/>
                  </a:moveTo>
                  <a:lnTo>
                    <a:pt x="64643" y="62103"/>
                  </a:lnTo>
                  <a:lnTo>
                    <a:pt x="64769" y="88011"/>
                  </a:lnTo>
                  <a:lnTo>
                    <a:pt x="77808" y="87930"/>
                  </a:lnTo>
                  <a:lnTo>
                    <a:pt x="77639" y="62022"/>
                  </a:lnTo>
                  <a:close/>
                </a:path>
                <a:path extrusionOk="0" h="114300" w="6009005">
                  <a:moveTo>
                    <a:pt x="77808" y="87930"/>
                  </a:moveTo>
                  <a:lnTo>
                    <a:pt x="64769" y="88011"/>
                  </a:lnTo>
                  <a:lnTo>
                    <a:pt x="77809" y="88011"/>
                  </a:lnTo>
                  <a:close/>
                </a:path>
                <a:path extrusionOk="0" h="114300" w="6009005">
                  <a:moveTo>
                    <a:pt x="5931026" y="25861"/>
                  </a:moveTo>
                  <a:lnTo>
                    <a:pt x="77639" y="62022"/>
                  </a:lnTo>
                  <a:lnTo>
                    <a:pt x="77808" y="87930"/>
                  </a:lnTo>
                  <a:lnTo>
                    <a:pt x="5931153" y="51769"/>
                  </a:lnTo>
                  <a:lnTo>
                    <a:pt x="5931026" y="25861"/>
                  </a:lnTo>
                  <a:close/>
                </a:path>
                <a:path extrusionOk="0" h="114300" w="6009005">
                  <a:moveTo>
                    <a:pt x="5983230" y="25781"/>
                  </a:moveTo>
                  <a:lnTo>
                    <a:pt x="5943981" y="25781"/>
                  </a:lnTo>
                  <a:lnTo>
                    <a:pt x="5944108" y="51689"/>
                  </a:lnTo>
                  <a:lnTo>
                    <a:pt x="5931153" y="51769"/>
                  </a:lnTo>
                  <a:lnTo>
                    <a:pt x="5931281" y="77724"/>
                  </a:lnTo>
                  <a:lnTo>
                    <a:pt x="6008750" y="38354"/>
                  </a:lnTo>
                  <a:lnTo>
                    <a:pt x="5983230" y="25781"/>
                  </a:lnTo>
                  <a:close/>
                </a:path>
                <a:path extrusionOk="0" h="114300" w="6009005">
                  <a:moveTo>
                    <a:pt x="5943981" y="25781"/>
                  </a:moveTo>
                  <a:lnTo>
                    <a:pt x="5931026" y="25861"/>
                  </a:lnTo>
                  <a:lnTo>
                    <a:pt x="5931153" y="51769"/>
                  </a:lnTo>
                  <a:lnTo>
                    <a:pt x="5944108" y="51689"/>
                  </a:lnTo>
                  <a:lnTo>
                    <a:pt x="5943981" y="25781"/>
                  </a:lnTo>
                  <a:close/>
                </a:path>
                <a:path extrusionOk="0" h="114300" w="6009005">
                  <a:moveTo>
                    <a:pt x="5930899" y="0"/>
                  </a:moveTo>
                  <a:lnTo>
                    <a:pt x="5931026" y="25861"/>
                  </a:lnTo>
                  <a:lnTo>
                    <a:pt x="5983230" y="25781"/>
                  </a:lnTo>
                  <a:lnTo>
                    <a:pt x="593089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345" name="Google Shape;345;p28"/>
          <p:cNvSpPr txBox="1"/>
          <p:nvPr/>
        </p:nvSpPr>
        <p:spPr>
          <a:xfrm>
            <a:off x="4331348" y="2273742"/>
            <a:ext cx="564515" cy="221214"/>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lang="en-US" sz="1350">
                <a:solidFill>
                  <a:schemeClr val="dk1"/>
                </a:solidFill>
                <a:latin typeface="Calibri"/>
                <a:ea typeface="Calibri"/>
                <a:cs typeface="Calibri"/>
                <a:sym typeface="Calibri"/>
              </a:rPr>
              <a:t>Derinlik</a:t>
            </a:r>
            <a:endParaRPr sz="1350">
              <a:solidFill>
                <a:schemeClr val="dk1"/>
              </a:solidFill>
              <a:latin typeface="Calibri"/>
              <a:ea typeface="Calibri"/>
              <a:cs typeface="Calibri"/>
              <a:sym typeface="Calibri"/>
            </a:endParaRPr>
          </a:p>
        </p:txBody>
      </p:sp>
      <p:sp>
        <p:nvSpPr>
          <p:cNvPr id="346" name="Google Shape;346;p28"/>
          <p:cNvSpPr txBox="1"/>
          <p:nvPr/>
        </p:nvSpPr>
        <p:spPr>
          <a:xfrm>
            <a:off x="7055371" y="5214428"/>
            <a:ext cx="573405" cy="221214"/>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lang="en-US" sz="1350">
                <a:solidFill>
                  <a:schemeClr val="dk1"/>
                </a:solidFill>
                <a:latin typeface="Calibri"/>
                <a:ea typeface="Calibri"/>
                <a:cs typeface="Calibri"/>
                <a:sym typeface="Calibri"/>
              </a:rPr>
              <a:t>Genişlik</a:t>
            </a:r>
            <a:endParaRPr sz="1350">
              <a:solidFill>
                <a:schemeClr val="dk1"/>
              </a:solidFill>
              <a:latin typeface="Calibri"/>
              <a:ea typeface="Calibri"/>
              <a:cs typeface="Calibri"/>
              <a:sym typeface="Calibri"/>
            </a:endParaRPr>
          </a:p>
        </p:txBody>
      </p:sp>
      <p:sp>
        <p:nvSpPr>
          <p:cNvPr id="347" name="Google Shape;347;p28"/>
          <p:cNvSpPr txBox="1"/>
          <p:nvPr/>
        </p:nvSpPr>
        <p:spPr>
          <a:xfrm>
            <a:off x="8833243" y="2241739"/>
            <a:ext cx="1256030" cy="221214"/>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lang="en-US" sz="1350">
                <a:solidFill>
                  <a:schemeClr val="dk1"/>
                </a:solidFill>
                <a:latin typeface="Calibri"/>
                <a:ea typeface="Calibri"/>
                <a:cs typeface="Calibri"/>
                <a:sym typeface="Calibri"/>
              </a:rPr>
              <a:t>Çıkış Yelpazesi = 3</a:t>
            </a:r>
            <a:endParaRPr sz="1350">
              <a:solidFill>
                <a:schemeClr val="dk1"/>
              </a:solidFill>
              <a:latin typeface="Calibri"/>
              <a:ea typeface="Calibri"/>
              <a:cs typeface="Calibri"/>
              <a:sym typeface="Calibri"/>
            </a:endParaRPr>
          </a:p>
        </p:txBody>
      </p:sp>
      <p:sp>
        <p:nvSpPr>
          <p:cNvPr id="348" name="Google Shape;348;p28"/>
          <p:cNvSpPr txBox="1"/>
          <p:nvPr/>
        </p:nvSpPr>
        <p:spPr>
          <a:xfrm>
            <a:off x="5403734" y="4228399"/>
            <a:ext cx="1254760" cy="221214"/>
          </a:xfrm>
          <a:prstGeom prst="rect">
            <a:avLst/>
          </a:prstGeom>
          <a:noFill/>
          <a:ln>
            <a:noFill/>
          </a:ln>
        </p:spPr>
        <p:txBody>
          <a:bodyPr anchorCtr="0" anchor="t" bIns="0" lIns="0" spcFirstLastPara="1" rIns="0" wrap="square" tIns="13325">
            <a:spAutoFit/>
          </a:bodyPr>
          <a:lstStyle/>
          <a:p>
            <a:pPr indent="0" lvl="0" marL="12700" marR="0" rtl="0" algn="l">
              <a:spcBef>
                <a:spcPts val="0"/>
              </a:spcBef>
              <a:spcAft>
                <a:spcPts val="0"/>
              </a:spcAft>
              <a:buNone/>
            </a:pPr>
            <a:r>
              <a:rPr lang="en-US" sz="1350">
                <a:solidFill>
                  <a:schemeClr val="dk1"/>
                </a:solidFill>
                <a:latin typeface="Calibri"/>
                <a:ea typeface="Calibri"/>
                <a:cs typeface="Calibri"/>
                <a:sym typeface="Calibri"/>
              </a:rPr>
              <a:t>Giriş Yelpazesi = 2</a:t>
            </a:r>
            <a:endParaRPr sz="135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354" name="Google Shape;354;p29"/>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sp>
      <p:sp>
        <p:nvSpPr>
          <p:cNvPr id="355" name="Google Shape;355;p29"/>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İşlevsel Bağımsızlık	</a:t>
            </a:r>
            <a:endParaRPr/>
          </a:p>
        </p:txBody>
      </p:sp>
      <p:sp>
        <p:nvSpPr>
          <p:cNvPr id="356" name="Google Shape;356;p29"/>
          <p:cNvSpPr txBox="1"/>
          <p:nvPr/>
        </p:nvSpPr>
        <p:spPr>
          <a:xfrm>
            <a:off x="4361606" y="1683143"/>
            <a:ext cx="6627377" cy="3491713"/>
          </a:xfrm>
          <a:prstGeom prst="rect">
            <a:avLst/>
          </a:prstGeom>
          <a:noFill/>
          <a:ln>
            <a:noFill/>
          </a:ln>
        </p:spPr>
        <p:txBody>
          <a:bodyPr anchorCtr="0" anchor="ctr" bIns="45700" lIns="91425" spcFirstLastPara="1" rIns="91425" wrap="square" tIns="45700">
            <a:normAutofit/>
          </a:bodyPr>
          <a:lstStyle/>
          <a:p>
            <a:pPr indent="0" lvl="0" marL="0" marR="0" rtl="0" algn="just">
              <a:lnSpc>
                <a:spcPct val="90000"/>
              </a:lnSpc>
              <a:spcBef>
                <a:spcPts val="0"/>
              </a:spcBef>
              <a:spcAft>
                <a:spcPts val="0"/>
              </a:spcAft>
              <a:buClr>
                <a:schemeClr val="accent1"/>
              </a:buClr>
              <a:buSzPts val="1800"/>
              <a:buFont typeface="Noto Sans Symbols"/>
              <a:buChar char="●"/>
            </a:pPr>
            <a:r>
              <a:rPr lang="en-US" sz="1800">
                <a:solidFill>
                  <a:srgbClr val="897B5B"/>
                </a:solidFill>
                <a:latin typeface="Corbel"/>
                <a:ea typeface="Corbel"/>
                <a:cs typeface="Corbel"/>
                <a:sym typeface="Corbel"/>
              </a:rPr>
              <a:t>Modüllere parametre ile veri gönderilir ve sonuç değer alınır. Bu modülü çağıran program parçası sadece bu sonucu kullanabilir. Çağrılan modülün işlevsel olarak yaptıkları ile ilgili değildir.</a:t>
            </a:r>
            <a:endParaRPr/>
          </a:p>
        </p:txBody>
      </p:sp>
      <p:sp>
        <p:nvSpPr>
          <p:cNvPr id="357" name="Google Shape;357;p29"/>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pic>
        <p:nvPicPr>
          <p:cNvPr id="362" name="Google Shape;362;p30"/>
          <p:cNvPicPr preferRelativeResize="0"/>
          <p:nvPr/>
        </p:nvPicPr>
        <p:blipFill rotWithShape="1">
          <a:blip r:embed="rId3">
            <a:alphaModFix amt="25000"/>
          </a:blip>
          <a:srcRect b="1" l="14155" r="90" t="0"/>
          <a:stretch/>
        </p:blipFill>
        <p:spPr>
          <a:xfrm>
            <a:off x="20" y="1"/>
            <a:ext cx="12188932" cy="6858000"/>
          </a:xfrm>
          <a:prstGeom prst="rect">
            <a:avLst/>
          </a:prstGeom>
          <a:noFill/>
          <a:ln>
            <a:noFill/>
          </a:ln>
        </p:spPr>
      </p:pic>
      <p:sp>
        <p:nvSpPr>
          <p:cNvPr id="363" name="Google Shape;363;p3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Veri Tasarımı	</a:t>
            </a:r>
            <a:endParaRPr/>
          </a:p>
        </p:txBody>
      </p:sp>
      <p:sp>
        <p:nvSpPr>
          <p:cNvPr id="364" name="Google Shape;364;p30"/>
          <p:cNvSpPr txBox="1"/>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285750" lvl="0" marL="373380" marR="0" rtl="0" algn="l">
              <a:lnSpc>
                <a:spcPct val="90000"/>
              </a:lnSpc>
              <a:spcBef>
                <a:spcPts val="0"/>
              </a:spcBef>
              <a:spcAft>
                <a:spcPts val="0"/>
              </a:spcAft>
              <a:buClr>
                <a:schemeClr val="accent1"/>
              </a:buClr>
              <a:buSzPts val="1425"/>
              <a:buFont typeface="Arial"/>
              <a:buChar char="•"/>
            </a:pPr>
            <a:r>
              <a:rPr lang="en-US" sz="1800">
                <a:solidFill>
                  <a:schemeClr val="dk1"/>
                </a:solidFill>
                <a:latin typeface="Corbel"/>
                <a:ea typeface="Corbel"/>
                <a:cs typeface="Corbel"/>
                <a:sym typeface="Corbel"/>
              </a:rPr>
              <a:t>Yapı Tasarımı, arayüz tasarımı ve süreç tasarımından önce yapılması gereken ilk tasarım veri tasarımıdır.</a:t>
            </a:r>
            <a:endParaRPr/>
          </a:p>
          <a:p>
            <a:pPr indent="-171450" lvl="0" marL="285750" marR="0" rtl="0" algn="l">
              <a:lnSpc>
                <a:spcPct val="90000"/>
              </a:lnSpc>
              <a:spcBef>
                <a:spcPts val="5"/>
              </a:spcBef>
              <a:spcAft>
                <a:spcPts val="0"/>
              </a:spcAft>
              <a:buClr>
                <a:schemeClr val="accent1"/>
              </a:buClr>
              <a:buSzPts val="1800"/>
              <a:buFont typeface="Arial"/>
              <a:buNone/>
            </a:pPr>
            <a:r>
              <a:t/>
            </a:r>
            <a:endParaRPr sz="1800">
              <a:solidFill>
                <a:schemeClr val="dk1"/>
              </a:solidFill>
              <a:latin typeface="Corbel"/>
              <a:ea typeface="Corbel"/>
              <a:cs typeface="Corbel"/>
              <a:sym typeface="Corbel"/>
            </a:endParaRPr>
          </a:p>
          <a:p>
            <a:pPr indent="-285750" lvl="0" marL="373380" marR="0" rtl="0" algn="l">
              <a:lnSpc>
                <a:spcPct val="90000"/>
              </a:lnSpc>
              <a:spcBef>
                <a:spcPts val="0"/>
              </a:spcBef>
              <a:spcAft>
                <a:spcPts val="0"/>
              </a:spcAft>
              <a:buClr>
                <a:schemeClr val="accent1"/>
              </a:buClr>
              <a:buSzPts val="1425"/>
              <a:buFont typeface="Arial"/>
              <a:buChar char="•"/>
            </a:pPr>
            <a:r>
              <a:rPr lang="en-US" sz="1800">
                <a:solidFill>
                  <a:schemeClr val="dk1"/>
                </a:solidFill>
                <a:latin typeface="Corbel"/>
                <a:ea typeface="Corbel"/>
                <a:cs typeface="Corbel"/>
                <a:sym typeface="Corbel"/>
              </a:rPr>
              <a:t>Bilgi saklama ve soyutlama bu işlem için önemli kavramlardır.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31"/>
          <p:cNvSpPr txBox="1"/>
          <p:nvPr>
            <p:ph type="title"/>
          </p:nvPr>
        </p:nvSpPr>
        <p:spPr>
          <a:xfrm>
            <a:off x="252919" y="1123837"/>
            <a:ext cx="2947482" cy="4601183"/>
          </a:xfrm>
          <a:prstGeom prst="rect">
            <a:avLst/>
          </a:prstGeom>
          <a:noFill/>
          <a:ln>
            <a:noFill/>
          </a:ln>
        </p:spPr>
        <p:txBody>
          <a:bodyPr anchorCtr="0" anchor="ctr" bIns="0" lIns="0" spcFirstLastPara="1" rIns="0" wrap="square" tIns="12700">
            <a:normAutofit/>
          </a:bodyPr>
          <a:lstStyle/>
          <a:p>
            <a:pPr indent="0" lvl="0" marL="12700" rtl="0" algn="l">
              <a:lnSpc>
                <a:spcPct val="90000"/>
              </a:lnSpc>
              <a:spcBef>
                <a:spcPts val="0"/>
              </a:spcBef>
              <a:spcAft>
                <a:spcPts val="0"/>
              </a:spcAft>
              <a:buClr>
                <a:srgbClr val="FFFFFF"/>
              </a:buClr>
              <a:buSzPts val="3600"/>
              <a:buFont typeface="Corbel"/>
              <a:buNone/>
            </a:pPr>
            <a:r>
              <a:rPr lang="en-US"/>
              <a:t>Veri Tasarımında Dikkat Edilecek Konular</a:t>
            </a:r>
            <a:endParaRPr/>
          </a:p>
        </p:txBody>
      </p:sp>
      <p:grpSp>
        <p:nvGrpSpPr>
          <p:cNvPr id="370" name="Google Shape;370;p31"/>
          <p:cNvGrpSpPr/>
          <p:nvPr/>
        </p:nvGrpSpPr>
        <p:grpSpPr>
          <a:xfrm>
            <a:off x="3759896" y="885459"/>
            <a:ext cx="7728267" cy="5083349"/>
            <a:chOff x="0" y="0"/>
            <a:chExt cx="7728267" cy="5083349"/>
          </a:xfrm>
        </p:grpSpPr>
        <p:sp>
          <p:nvSpPr>
            <p:cNvPr id="371" name="Google Shape;371;p31"/>
            <p:cNvSpPr/>
            <p:nvPr/>
          </p:nvSpPr>
          <p:spPr>
            <a:xfrm>
              <a:off x="0" y="0"/>
              <a:ext cx="7728267" cy="846562"/>
            </a:xfrm>
            <a:prstGeom prst="roundRect">
              <a:avLst>
                <a:gd fmla="val 10000" name="adj"/>
              </a:avLst>
            </a:prstGeom>
            <a:solidFill>
              <a:srgbClr val="9BB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256085" y="194451"/>
              <a:ext cx="465609" cy="465609"/>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977779" y="3974"/>
              <a:ext cx="6750487" cy="8465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txBox="1"/>
            <p:nvPr/>
          </p:nvSpPr>
          <p:spPr>
            <a:xfrm>
              <a:off x="977779" y="3974"/>
              <a:ext cx="6750487" cy="846562"/>
            </a:xfrm>
            <a:prstGeom prst="rect">
              <a:avLst/>
            </a:prstGeom>
            <a:noFill/>
            <a:ln>
              <a:noFill/>
            </a:ln>
          </p:spPr>
          <p:txBody>
            <a:bodyPr anchorCtr="0" anchor="ctr" bIns="89575" lIns="89575" spcFirstLastPara="1" rIns="89575" wrap="square" tIns="895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Değişik veri yapıları değerlendirilmelidir.</a:t>
              </a:r>
              <a:endParaRPr/>
            </a:p>
          </p:txBody>
        </p:sp>
        <p:sp>
          <p:nvSpPr>
            <p:cNvPr id="375" name="Google Shape;375;p31"/>
            <p:cNvSpPr/>
            <p:nvPr/>
          </p:nvSpPr>
          <p:spPr>
            <a:xfrm>
              <a:off x="0" y="1062177"/>
              <a:ext cx="7728267" cy="846562"/>
            </a:xfrm>
            <a:prstGeom prst="roundRect">
              <a:avLst>
                <a:gd fmla="val 10000" name="adj"/>
              </a:avLst>
            </a:prstGeom>
            <a:solidFill>
              <a:srgbClr val="D1C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56085" y="1252654"/>
              <a:ext cx="465609" cy="46560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977779" y="1062177"/>
              <a:ext cx="6750487" cy="8465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txBox="1"/>
            <p:nvPr/>
          </p:nvSpPr>
          <p:spPr>
            <a:xfrm>
              <a:off x="977779" y="1062177"/>
              <a:ext cx="6750487" cy="846562"/>
            </a:xfrm>
            <a:prstGeom prst="rect">
              <a:avLst/>
            </a:prstGeom>
            <a:noFill/>
            <a:ln>
              <a:noFill/>
            </a:ln>
          </p:spPr>
          <p:txBody>
            <a:bodyPr anchorCtr="0" anchor="ctr" bIns="89575" lIns="89575" spcFirstLastPara="1" rIns="89575" wrap="square" tIns="895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Bütün veri yapıları ve bunlar üzerinde yapılacak işlemler  tanımlanmalıdır.</a:t>
              </a:r>
              <a:endParaRPr/>
            </a:p>
          </p:txBody>
        </p:sp>
        <p:sp>
          <p:nvSpPr>
            <p:cNvPr id="379" name="Google Shape;379;p31"/>
            <p:cNvSpPr/>
            <p:nvPr/>
          </p:nvSpPr>
          <p:spPr>
            <a:xfrm>
              <a:off x="0" y="2120380"/>
              <a:ext cx="7728267" cy="846562"/>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256085" y="2310857"/>
              <a:ext cx="465609" cy="465609"/>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977779" y="2120380"/>
              <a:ext cx="6750487" cy="8465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txBox="1"/>
            <p:nvPr/>
          </p:nvSpPr>
          <p:spPr>
            <a:xfrm>
              <a:off x="977779" y="2120380"/>
              <a:ext cx="6750487" cy="846562"/>
            </a:xfrm>
            <a:prstGeom prst="rect">
              <a:avLst/>
            </a:prstGeom>
            <a:noFill/>
            <a:ln>
              <a:noFill/>
            </a:ln>
          </p:spPr>
          <p:txBody>
            <a:bodyPr anchorCtr="0" anchor="ctr" bIns="89575" lIns="89575" spcFirstLastPara="1" rIns="89575" wrap="square" tIns="895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Alt düzeyde tasarım kararları tasarım süreci içerisinde geciktirilmelidir.</a:t>
              </a:r>
              <a:endParaRPr/>
            </a:p>
          </p:txBody>
        </p:sp>
        <p:sp>
          <p:nvSpPr>
            <p:cNvPr id="383" name="Google Shape;383;p31"/>
            <p:cNvSpPr/>
            <p:nvPr/>
          </p:nvSpPr>
          <p:spPr>
            <a:xfrm>
              <a:off x="0" y="3178583"/>
              <a:ext cx="7728267" cy="846562"/>
            </a:xfrm>
            <a:prstGeom prst="roundRect">
              <a:avLst>
                <a:gd fmla="val 10000" name="adj"/>
              </a:avLst>
            </a:prstGeom>
            <a:solidFill>
              <a:srgbClr val="C79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256085" y="3369060"/>
              <a:ext cx="465609" cy="465609"/>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977779" y="3178583"/>
              <a:ext cx="6750487" cy="8465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txBox="1"/>
            <p:nvPr/>
          </p:nvSpPr>
          <p:spPr>
            <a:xfrm>
              <a:off x="977779" y="3178583"/>
              <a:ext cx="6750487" cy="846562"/>
            </a:xfrm>
            <a:prstGeom prst="rect">
              <a:avLst/>
            </a:prstGeom>
            <a:noFill/>
            <a:ln>
              <a:noFill/>
            </a:ln>
          </p:spPr>
          <p:txBody>
            <a:bodyPr anchorCtr="0" anchor="ctr" bIns="89575" lIns="89575" spcFirstLastPara="1" rIns="89575" wrap="square" tIns="895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Bazı çok kullanılan veri yapıları için bir kütüphane oluşturulmalıdır.</a:t>
              </a:r>
              <a:endParaRPr/>
            </a:p>
          </p:txBody>
        </p:sp>
        <p:sp>
          <p:nvSpPr>
            <p:cNvPr id="387" name="Google Shape;387;p31"/>
            <p:cNvSpPr/>
            <p:nvPr/>
          </p:nvSpPr>
          <p:spPr>
            <a:xfrm>
              <a:off x="0" y="4236787"/>
              <a:ext cx="7728267" cy="846562"/>
            </a:xfrm>
            <a:prstGeom prst="roundRect">
              <a:avLst>
                <a:gd fmla="val 1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256085" y="4427263"/>
              <a:ext cx="465609" cy="465609"/>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977779" y="4236787"/>
              <a:ext cx="6750487" cy="8465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nvSpPr>
          <p:spPr>
            <a:xfrm>
              <a:off x="977779" y="4236787"/>
              <a:ext cx="6750487" cy="846562"/>
            </a:xfrm>
            <a:prstGeom prst="rect">
              <a:avLst/>
            </a:prstGeom>
            <a:noFill/>
            <a:ln>
              <a:noFill/>
            </a:ln>
          </p:spPr>
          <p:txBody>
            <a:bodyPr anchorCtr="0" anchor="ctr" bIns="89575" lIns="89575" spcFirstLastPara="1" rIns="89575" wrap="square" tIns="895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Kullanılacak programlama dili soyut veri tiplerini desteklemelidir.</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Yapısal Tasarım	</a:t>
            </a:r>
            <a:endParaRPr/>
          </a:p>
        </p:txBody>
      </p:sp>
      <p:sp>
        <p:nvSpPr>
          <p:cNvPr id="396" name="Google Shape;396;p32"/>
          <p:cNvSpPr txBox="1"/>
          <p:nvPr/>
        </p:nvSpPr>
        <p:spPr>
          <a:xfrm>
            <a:off x="3681279" y="801116"/>
            <a:ext cx="7483475" cy="2862322"/>
          </a:xfrm>
          <a:prstGeom prst="rect">
            <a:avLst/>
          </a:prstGeom>
          <a:noFill/>
          <a:ln>
            <a:noFill/>
          </a:ln>
        </p:spPr>
        <p:txBody>
          <a:bodyPr anchorCtr="0" anchor="t" bIns="0" lIns="0" spcFirstLastPara="1" rIns="0" wrap="square" tIns="35550">
            <a:spAutoFit/>
          </a:bodyPr>
          <a:lstStyle/>
          <a:p>
            <a:pPr indent="-258444" lvl="0" marL="270510" marR="5080" rtl="0" algn="just">
              <a:lnSpc>
                <a:spcPct val="126666"/>
              </a:lnSpc>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Yapısal Tasarımın ana hedefi modüler bir yapı geliştirip modüller  arasındaki kontrol ilişkilerini temsil etmektir.</a:t>
            </a:r>
            <a:endParaRPr/>
          </a:p>
          <a:p>
            <a:pPr indent="-258444" lvl="0" marL="270510" marR="218440" rtl="0" algn="just">
              <a:lnSpc>
                <a:spcPct val="126666"/>
              </a:lnSpc>
              <a:spcBef>
                <a:spcPts val="144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Ayrıca yapısal tasarım bazen de veri akışlarını gösteren biçime  dönüştürülebilir.</a:t>
            </a:r>
            <a:endParaRPr/>
          </a:p>
          <a:p>
            <a:pPr indent="-258444" lvl="0" marL="270510" marR="0" rtl="0" algn="just">
              <a:spcBef>
                <a:spcPts val="127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Veri Akışları Üç parçada incelenebilir</a:t>
            </a:r>
            <a:endParaRPr/>
          </a:p>
          <a:p>
            <a:pPr indent="-215265" lvl="1" marL="570230" marR="0" rtl="0" algn="just">
              <a:spcBef>
                <a:spcPts val="500"/>
              </a:spcBef>
              <a:spcAft>
                <a:spcPts val="0"/>
              </a:spcAft>
              <a:buClr>
                <a:srgbClr val="9999FF"/>
              </a:buClr>
              <a:buSzPts val="1243"/>
              <a:buFont typeface="Noto Sans Symbols"/>
              <a:buChar char="●"/>
            </a:pPr>
            <a:r>
              <a:rPr b="0" i="0" lang="en-US" sz="1800" u="none" cap="none" strike="noStrike">
                <a:solidFill>
                  <a:schemeClr val="dk1"/>
                </a:solidFill>
                <a:latin typeface="Corbel"/>
                <a:ea typeface="Corbel"/>
                <a:cs typeface="Corbel"/>
                <a:sym typeface="Corbel"/>
              </a:rPr>
              <a:t>Girdi Akışı</a:t>
            </a:r>
            <a:endParaRPr/>
          </a:p>
          <a:p>
            <a:pPr indent="-215265" lvl="1" marL="570230" marR="0" rtl="0" algn="just">
              <a:spcBef>
                <a:spcPts val="500"/>
              </a:spcBef>
              <a:spcAft>
                <a:spcPts val="0"/>
              </a:spcAft>
              <a:buClr>
                <a:srgbClr val="9999FF"/>
              </a:buClr>
              <a:buSzPts val="1243"/>
              <a:buFont typeface="Noto Sans Symbols"/>
              <a:buChar char="●"/>
            </a:pPr>
            <a:r>
              <a:rPr b="0" i="0" lang="en-US" sz="1800" u="none" cap="none" strike="noStrike">
                <a:solidFill>
                  <a:schemeClr val="dk1"/>
                </a:solidFill>
                <a:latin typeface="Corbel"/>
                <a:ea typeface="Corbel"/>
                <a:cs typeface="Corbel"/>
                <a:sym typeface="Corbel"/>
              </a:rPr>
              <a:t>Çıktı Akışı</a:t>
            </a:r>
            <a:endParaRPr/>
          </a:p>
          <a:p>
            <a:pPr indent="-215265" lvl="1" marL="570230" marR="0" rtl="0" algn="just">
              <a:spcBef>
                <a:spcPts val="505"/>
              </a:spcBef>
              <a:spcAft>
                <a:spcPts val="0"/>
              </a:spcAft>
              <a:buClr>
                <a:srgbClr val="9999FF"/>
              </a:buClr>
              <a:buSzPts val="1243"/>
              <a:buFont typeface="Noto Sans Symbols"/>
              <a:buChar char="●"/>
            </a:pPr>
            <a:r>
              <a:rPr b="0" i="0" lang="en-US" sz="1800" u="none" cap="none" strike="noStrike">
                <a:solidFill>
                  <a:schemeClr val="dk1"/>
                </a:solidFill>
                <a:latin typeface="Corbel"/>
                <a:ea typeface="Corbel"/>
                <a:cs typeface="Corbel"/>
                <a:sym typeface="Corbel"/>
              </a:rPr>
              <a:t>İşlem Akışı</a:t>
            </a:r>
            <a:endParaRPr/>
          </a:p>
        </p:txBody>
      </p:sp>
      <p:pic>
        <p:nvPicPr>
          <p:cNvPr id="397" name="Google Shape;397;p32"/>
          <p:cNvPicPr preferRelativeResize="0"/>
          <p:nvPr/>
        </p:nvPicPr>
        <p:blipFill rotWithShape="1">
          <a:blip r:embed="rId3">
            <a:alphaModFix/>
          </a:blip>
          <a:srcRect b="0" l="0" r="0" t="0"/>
          <a:stretch/>
        </p:blipFill>
        <p:spPr>
          <a:xfrm>
            <a:off x="5049012" y="3808476"/>
            <a:ext cx="4107821" cy="23561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Ağ ve düğümlerden oluşan küre" id="403" name="Google Shape;403;p33"/>
          <p:cNvPicPr preferRelativeResize="0"/>
          <p:nvPr/>
        </p:nvPicPr>
        <p:blipFill rotWithShape="1">
          <a:blip r:embed="rId3">
            <a:alphaModFix amt="25000"/>
          </a:blip>
          <a:srcRect b="22262" l="0" r="-1" t="2718"/>
          <a:stretch/>
        </p:blipFill>
        <p:spPr>
          <a:xfrm>
            <a:off x="20" y="1"/>
            <a:ext cx="12188932" cy="6858000"/>
          </a:xfrm>
          <a:prstGeom prst="rect">
            <a:avLst/>
          </a:prstGeom>
          <a:noFill/>
          <a:ln>
            <a:noFill/>
          </a:ln>
        </p:spPr>
      </p:pic>
      <p:sp>
        <p:nvSpPr>
          <p:cNvPr id="404" name="Google Shape;404;p33"/>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Ayrıntı Tasarım- Süreç Tasarımı </a:t>
            </a:r>
            <a:endParaRPr/>
          </a:p>
        </p:txBody>
      </p:sp>
      <p:sp>
        <p:nvSpPr>
          <p:cNvPr id="406" name="Google Shape;406;p33"/>
          <p:cNvSpPr txBox="1"/>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270510" marR="0" rtl="0" algn="l">
              <a:lnSpc>
                <a:spcPct val="90000"/>
              </a:lnSpc>
              <a:spcBef>
                <a:spcPts val="0"/>
              </a:spcBef>
              <a:spcAft>
                <a:spcPts val="0"/>
              </a:spcAft>
              <a:buClr>
                <a:schemeClr val="accent1"/>
              </a:buClr>
              <a:buSzPts val="1450"/>
              <a:buFont typeface="Noto Sans Symbols"/>
              <a:buChar char="●"/>
            </a:pPr>
            <a:r>
              <a:rPr lang="en-US" sz="1800">
                <a:solidFill>
                  <a:srgbClr val="6F6649"/>
                </a:solidFill>
                <a:latin typeface="Corbel"/>
                <a:ea typeface="Corbel"/>
                <a:cs typeface="Corbel"/>
                <a:sym typeface="Corbel"/>
              </a:rPr>
              <a:t>Süreç tasarımı; veri, yapı ve ara yüz tasarımından sonra yapılır.</a:t>
            </a:r>
            <a:endParaRPr/>
          </a:p>
          <a:p>
            <a:pPr indent="-182880" lvl="0" marL="270510" marR="0" rtl="0" algn="l">
              <a:lnSpc>
                <a:spcPct val="90000"/>
              </a:lnSpc>
              <a:spcBef>
                <a:spcPts val="1190"/>
              </a:spcBef>
              <a:spcAft>
                <a:spcPts val="0"/>
              </a:spcAft>
              <a:buClr>
                <a:schemeClr val="accent1"/>
              </a:buClr>
              <a:buSzPts val="1450"/>
              <a:buFont typeface="Noto Sans Symbols"/>
              <a:buChar char="●"/>
            </a:pPr>
            <a:r>
              <a:rPr lang="en-US" sz="1800">
                <a:solidFill>
                  <a:srgbClr val="6F6649"/>
                </a:solidFill>
                <a:latin typeface="Corbel"/>
                <a:ea typeface="Corbel"/>
                <a:cs typeface="Corbel"/>
                <a:sym typeface="Corbel"/>
              </a:rPr>
              <a:t>İdeal şartlarda bütün algoritmik detayın belirtilmesi amaçlanır.</a:t>
            </a:r>
            <a:endParaRPr/>
          </a:p>
          <a:p>
            <a:pPr indent="-182880" lvl="0" marL="270510" marR="60960" rtl="0" algn="l">
              <a:lnSpc>
                <a:spcPct val="90000"/>
              </a:lnSpc>
              <a:spcBef>
                <a:spcPts val="1345"/>
              </a:spcBef>
              <a:spcAft>
                <a:spcPts val="0"/>
              </a:spcAft>
              <a:buClr>
                <a:schemeClr val="accent1"/>
              </a:buClr>
              <a:buSzPts val="1450"/>
              <a:buFont typeface="Noto Sans Symbols"/>
              <a:buChar char="●"/>
            </a:pPr>
            <a:r>
              <a:rPr lang="en-US" sz="1800">
                <a:solidFill>
                  <a:srgbClr val="6F6649"/>
                </a:solidFill>
                <a:latin typeface="Corbel"/>
                <a:ea typeface="Corbel"/>
                <a:cs typeface="Corbel"/>
                <a:sym typeface="Corbel"/>
              </a:rPr>
              <a:t>Ayrıca süreç belirtiminin tek anlamı olması gerekir, değişik şahıslar  tarafından farklı yorumlanmamalıdır.</a:t>
            </a:r>
            <a:endParaRPr/>
          </a:p>
          <a:p>
            <a:pPr indent="-182880" lvl="0" marL="270510" marR="5080" rtl="0" algn="l">
              <a:lnSpc>
                <a:spcPct val="90000"/>
              </a:lnSpc>
              <a:spcBef>
                <a:spcPts val="1305"/>
              </a:spcBef>
              <a:spcAft>
                <a:spcPts val="0"/>
              </a:spcAft>
              <a:buClr>
                <a:schemeClr val="accent1"/>
              </a:buClr>
              <a:buSzPts val="1450"/>
              <a:buFont typeface="Noto Sans Symbols"/>
              <a:buChar char="●"/>
            </a:pPr>
            <a:r>
              <a:rPr lang="en-US" sz="1800">
                <a:solidFill>
                  <a:srgbClr val="6F6649"/>
                </a:solidFill>
                <a:latin typeface="Corbel"/>
                <a:ea typeface="Corbel"/>
                <a:cs typeface="Corbel"/>
                <a:sym typeface="Corbel"/>
              </a:rPr>
              <a:t>Doğal diller kullanılabilir (açıklamalarda, çünkü doğal dil tek anlamlı  değildir)</a:t>
            </a:r>
            <a:endParaRPr/>
          </a:p>
          <a:p>
            <a:pPr indent="-182880" lvl="0" marL="270510" marR="0" rtl="0" algn="l">
              <a:lnSpc>
                <a:spcPct val="90000"/>
              </a:lnSpc>
              <a:spcBef>
                <a:spcPts val="1140"/>
              </a:spcBef>
              <a:spcAft>
                <a:spcPts val="0"/>
              </a:spcAft>
              <a:buClr>
                <a:schemeClr val="accent1"/>
              </a:buClr>
              <a:buSzPts val="1450"/>
              <a:buFont typeface="Noto Sans Symbols"/>
              <a:buChar char="●"/>
            </a:pPr>
            <a:r>
              <a:rPr lang="en-US" sz="1800">
                <a:solidFill>
                  <a:srgbClr val="6F6649"/>
                </a:solidFill>
                <a:latin typeface="Corbel"/>
                <a:ea typeface="Corbel"/>
                <a:cs typeface="Corbel"/>
                <a:sym typeface="Corbel"/>
              </a:rPr>
              <a:t>Süreç Tanımlama Dili (PDL)</a:t>
            </a:r>
            <a:endParaRPr/>
          </a:p>
        </p:txBody>
      </p:sp>
      <p:sp>
        <p:nvSpPr>
          <p:cNvPr id="407" name="Google Shape;407;p33"/>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13" name="Google Shape;413;p34"/>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sp>
      <p:sp>
        <p:nvSpPr>
          <p:cNvPr id="414" name="Google Shape;414;p34"/>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Yapısal Program Yapıları	</a:t>
            </a:r>
            <a:endParaRPr/>
          </a:p>
        </p:txBody>
      </p:sp>
      <p:sp>
        <p:nvSpPr>
          <p:cNvPr id="415" name="Google Shape;415;p34"/>
          <p:cNvSpPr txBox="1"/>
          <p:nvPr/>
        </p:nvSpPr>
        <p:spPr>
          <a:xfrm>
            <a:off x="4361606" y="1683143"/>
            <a:ext cx="6627377" cy="3491713"/>
          </a:xfrm>
          <a:prstGeom prst="rect">
            <a:avLst/>
          </a:prstGeom>
          <a:noFill/>
          <a:ln>
            <a:noFill/>
          </a:ln>
        </p:spPr>
        <p:txBody>
          <a:bodyPr anchorCtr="0" anchor="ctr" bIns="45700" lIns="91425" spcFirstLastPara="1" rIns="91425" wrap="square" tIns="45700">
            <a:normAutofit/>
          </a:bodyPr>
          <a:lstStyle/>
          <a:p>
            <a:pPr indent="-182879" lvl="0" marL="270510" marR="0" rtl="0" algn="l">
              <a:lnSpc>
                <a:spcPct val="90000"/>
              </a:lnSpc>
              <a:spcBef>
                <a:spcPts val="0"/>
              </a:spcBef>
              <a:spcAft>
                <a:spcPts val="0"/>
              </a:spcAft>
              <a:buClr>
                <a:schemeClr val="accent1"/>
              </a:buClr>
              <a:buSzPts val="1440"/>
              <a:buFont typeface="Noto Sans Symbols"/>
              <a:buChar char="●"/>
            </a:pPr>
            <a:r>
              <a:rPr lang="en-US" sz="1800">
                <a:solidFill>
                  <a:srgbClr val="897B5B"/>
                </a:solidFill>
                <a:latin typeface="Corbel"/>
                <a:ea typeface="Corbel"/>
                <a:cs typeface="Corbel"/>
                <a:sym typeface="Corbel"/>
              </a:rPr>
              <a:t>Yapısal programlamanın temel amacı;</a:t>
            </a:r>
            <a:endParaRPr/>
          </a:p>
          <a:p>
            <a:pPr indent="-182880" lvl="1" marL="570230" marR="0" rtl="0" algn="l">
              <a:lnSpc>
                <a:spcPct val="90000"/>
              </a:lnSpc>
              <a:spcBef>
                <a:spcPts val="385"/>
              </a:spcBef>
              <a:spcAft>
                <a:spcPts val="0"/>
              </a:spcAft>
              <a:buClr>
                <a:schemeClr val="accent1"/>
              </a:buClr>
              <a:buSzPts val="1260"/>
              <a:buFont typeface="Noto Sans Symbols"/>
              <a:buChar char="●"/>
            </a:pPr>
            <a:r>
              <a:rPr b="0" i="0" lang="en-US" sz="1800" u="none" cap="none" strike="noStrike">
                <a:solidFill>
                  <a:srgbClr val="897B5B"/>
                </a:solidFill>
                <a:latin typeface="Corbel"/>
                <a:ea typeface="Corbel"/>
                <a:cs typeface="Corbel"/>
                <a:sym typeface="Corbel"/>
              </a:rPr>
              <a:t>program karmaşıklığını en aza indirmek,</a:t>
            </a:r>
            <a:endParaRPr/>
          </a:p>
          <a:p>
            <a:pPr indent="-182880" lvl="1" marL="570230" marR="0" rtl="0" algn="l">
              <a:lnSpc>
                <a:spcPct val="90000"/>
              </a:lnSpc>
              <a:spcBef>
                <a:spcPts val="395"/>
              </a:spcBef>
              <a:spcAft>
                <a:spcPts val="0"/>
              </a:spcAft>
              <a:buClr>
                <a:schemeClr val="accent1"/>
              </a:buClr>
              <a:buSzPts val="1260"/>
              <a:buFont typeface="Noto Sans Symbols"/>
              <a:buChar char="●"/>
            </a:pPr>
            <a:r>
              <a:rPr b="0" i="0" lang="en-US" sz="1800" u="none" cap="none" strike="noStrike">
                <a:solidFill>
                  <a:srgbClr val="897B5B"/>
                </a:solidFill>
                <a:latin typeface="Corbel"/>
                <a:ea typeface="Corbel"/>
                <a:cs typeface="Corbel"/>
                <a:sym typeface="Corbel"/>
              </a:rPr>
              <a:t>program anlaşılabilirliğini artırmaktır.</a:t>
            </a:r>
            <a:endParaRPr/>
          </a:p>
          <a:p>
            <a:pPr indent="-182879" lvl="0" marL="270510" marR="0" rtl="0" algn="l">
              <a:lnSpc>
                <a:spcPct val="90000"/>
              </a:lnSpc>
              <a:spcBef>
                <a:spcPts val="1335"/>
              </a:spcBef>
              <a:spcAft>
                <a:spcPts val="0"/>
              </a:spcAft>
              <a:buClr>
                <a:schemeClr val="accent1"/>
              </a:buClr>
              <a:buSzPts val="1440"/>
              <a:buFont typeface="Noto Sans Symbols"/>
              <a:buChar char="●"/>
            </a:pPr>
            <a:r>
              <a:rPr lang="en-US" sz="1800">
                <a:solidFill>
                  <a:srgbClr val="897B5B"/>
                </a:solidFill>
                <a:latin typeface="Corbel"/>
                <a:ea typeface="Corbel"/>
                <a:cs typeface="Corbel"/>
                <a:sym typeface="Corbel"/>
              </a:rPr>
              <a:t>Bu amaçla şu yapıları kullanılır;</a:t>
            </a:r>
            <a:endParaRPr/>
          </a:p>
          <a:p>
            <a:pPr indent="-182880" lvl="1" marL="570230" marR="0" rtl="0" algn="l">
              <a:lnSpc>
                <a:spcPct val="90000"/>
              </a:lnSpc>
              <a:spcBef>
                <a:spcPts val="505"/>
              </a:spcBef>
              <a:spcAft>
                <a:spcPts val="0"/>
              </a:spcAft>
              <a:buClr>
                <a:schemeClr val="accent1"/>
              </a:buClr>
              <a:buSzPts val="1260"/>
              <a:buFont typeface="Noto Sans Symbols"/>
              <a:buChar char="●"/>
            </a:pPr>
            <a:r>
              <a:rPr b="0" i="0" lang="en-US" sz="1800" u="none" cap="none" strike="noStrike">
                <a:solidFill>
                  <a:srgbClr val="897B5B"/>
                </a:solidFill>
                <a:latin typeface="Corbel"/>
                <a:ea typeface="Corbel"/>
                <a:cs typeface="Corbel"/>
                <a:sym typeface="Corbel"/>
              </a:rPr>
              <a:t>Ardışıl İşlem yapısı</a:t>
            </a:r>
            <a:endParaRPr b="0" i="0" sz="1800" u="none" cap="none" strike="noStrike">
              <a:solidFill>
                <a:srgbClr val="897B5B"/>
              </a:solidFill>
              <a:latin typeface="Corbel"/>
              <a:ea typeface="Corbel"/>
              <a:cs typeface="Corbel"/>
              <a:sym typeface="Corbel"/>
            </a:endParaRPr>
          </a:p>
          <a:p>
            <a:pPr indent="-182880" lvl="1" marL="570230" marR="0" rtl="0" algn="l">
              <a:lnSpc>
                <a:spcPct val="90000"/>
              </a:lnSpc>
              <a:spcBef>
                <a:spcPts val="515"/>
              </a:spcBef>
              <a:spcAft>
                <a:spcPts val="0"/>
              </a:spcAft>
              <a:buClr>
                <a:schemeClr val="accent1"/>
              </a:buClr>
              <a:buSzPts val="1260"/>
              <a:buFont typeface="Noto Sans Symbols"/>
              <a:buChar char="●"/>
            </a:pPr>
            <a:r>
              <a:rPr b="0" i="0" lang="en-US" sz="1800" u="none" cap="none" strike="noStrike">
                <a:solidFill>
                  <a:srgbClr val="897B5B"/>
                </a:solidFill>
                <a:latin typeface="Corbel"/>
                <a:ea typeface="Corbel"/>
                <a:cs typeface="Corbel"/>
                <a:sym typeface="Corbel"/>
              </a:rPr>
              <a:t>Koşullu işlem yapısı</a:t>
            </a:r>
            <a:endParaRPr b="0" i="0" sz="1800" u="none" cap="none" strike="noStrike">
              <a:solidFill>
                <a:srgbClr val="897B5B"/>
              </a:solidFill>
              <a:latin typeface="Corbel"/>
              <a:ea typeface="Corbel"/>
              <a:cs typeface="Corbel"/>
              <a:sym typeface="Corbel"/>
            </a:endParaRPr>
          </a:p>
          <a:p>
            <a:pPr indent="-182880" lvl="1" marL="570230" marR="0" rtl="0" algn="l">
              <a:lnSpc>
                <a:spcPct val="90000"/>
              </a:lnSpc>
              <a:spcBef>
                <a:spcPts val="520"/>
              </a:spcBef>
              <a:spcAft>
                <a:spcPts val="0"/>
              </a:spcAft>
              <a:buClr>
                <a:schemeClr val="accent1"/>
              </a:buClr>
              <a:buSzPts val="1260"/>
              <a:buFont typeface="Noto Sans Symbols"/>
              <a:buChar char="●"/>
            </a:pPr>
            <a:r>
              <a:rPr b="0" i="0" lang="en-US" sz="1800" u="none" cap="none" strike="noStrike">
                <a:solidFill>
                  <a:srgbClr val="897B5B"/>
                </a:solidFill>
                <a:latin typeface="Corbel"/>
                <a:ea typeface="Corbel"/>
                <a:cs typeface="Corbel"/>
                <a:sym typeface="Corbel"/>
              </a:rPr>
              <a:t>Döngü yapısı</a:t>
            </a:r>
            <a:endParaRPr b="0" i="0" sz="1800" u="none" cap="none" strike="noStrike">
              <a:solidFill>
                <a:srgbClr val="897B5B"/>
              </a:solidFill>
              <a:latin typeface="Corbel"/>
              <a:ea typeface="Corbel"/>
              <a:cs typeface="Corbel"/>
              <a:sym typeface="Corbel"/>
            </a:endParaRPr>
          </a:p>
          <a:p>
            <a:pPr indent="-182879" lvl="0" marL="270510" marR="0" rtl="0" algn="l">
              <a:lnSpc>
                <a:spcPct val="90000"/>
              </a:lnSpc>
              <a:spcBef>
                <a:spcPts val="1450"/>
              </a:spcBef>
              <a:spcAft>
                <a:spcPts val="0"/>
              </a:spcAft>
              <a:buClr>
                <a:schemeClr val="accent1"/>
              </a:buClr>
              <a:buSzPts val="1440"/>
              <a:buFont typeface="Noto Sans Symbols"/>
              <a:buChar char="●"/>
            </a:pPr>
            <a:r>
              <a:rPr lang="en-US" sz="1800">
                <a:solidFill>
                  <a:srgbClr val="897B5B"/>
                </a:solidFill>
                <a:latin typeface="Corbel"/>
                <a:ea typeface="Corbel"/>
                <a:cs typeface="Corbel"/>
                <a:sym typeface="Corbel"/>
              </a:rPr>
              <a:t>GOTO kullanımı uygun değildir.</a:t>
            </a:r>
            <a:endParaRPr/>
          </a:p>
        </p:txBody>
      </p:sp>
      <p:sp>
        <p:nvSpPr>
          <p:cNvPr id="416" name="Google Shape;416;p34"/>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rotWithShape="1">
          <a:blip r:embed="rId3">
            <a:alphaModFix/>
          </a:blip>
          <a:srcRect b="0" l="0" r="0" t="0"/>
          <a:stretch/>
        </p:blipFill>
        <p:spPr>
          <a:xfrm>
            <a:off x="1976283" y="750401"/>
            <a:ext cx="7747819" cy="5357198"/>
          </a:xfrm>
          <a:prstGeom prst="rect">
            <a:avLst/>
          </a:prstGeom>
          <a:noFill/>
          <a:ln>
            <a:noFill/>
          </a:ln>
        </p:spPr>
      </p:pic>
      <p:sp>
        <p:nvSpPr>
          <p:cNvPr id="121" name="Google Shape;121;p17"/>
          <p:cNvSpPr/>
          <p:nvPr/>
        </p:nvSpPr>
        <p:spPr>
          <a:xfrm>
            <a:off x="6096000" y="324465"/>
            <a:ext cx="2733368" cy="2689941"/>
          </a:xfrm>
          <a:prstGeom prst="ellipse">
            <a:avLst/>
          </a:prstGeom>
          <a:solidFill>
            <a:srgbClr val="A47A37">
              <a:alpha val="48627"/>
            </a:srgbClr>
          </a:solidFill>
          <a:ln cap="flat" cmpd="sng" w="10775">
            <a:solidFill>
              <a:srgbClr val="7B78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35"/>
          <p:cNvSpPr/>
          <p:nvPr/>
        </p:nvSpPr>
        <p:spPr>
          <a:xfrm>
            <a:off x="1" y="765350"/>
            <a:ext cx="4642228" cy="53306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txBox="1"/>
          <p:nvPr>
            <p:ph type="title"/>
          </p:nvPr>
        </p:nvSpPr>
        <p:spPr>
          <a:xfrm>
            <a:off x="289249" y="1123837"/>
            <a:ext cx="4016116" cy="1255469"/>
          </a:xfrm>
          <a:prstGeom prst="rect">
            <a:avLst/>
          </a:prstGeom>
          <a:noFill/>
          <a:ln>
            <a:noFill/>
          </a:ln>
        </p:spPr>
        <p:txBody>
          <a:bodyPr anchorCtr="0" anchor="ctr" bIns="0" lIns="0" spcFirstLastPara="1" rIns="0" wrap="square" tIns="13325">
            <a:normAutofit/>
          </a:bodyPr>
          <a:lstStyle/>
          <a:p>
            <a:pPr indent="0" lvl="0" marL="12700" rtl="0" algn="l">
              <a:lnSpc>
                <a:spcPct val="90000"/>
              </a:lnSpc>
              <a:spcBef>
                <a:spcPts val="0"/>
              </a:spcBef>
              <a:spcAft>
                <a:spcPts val="0"/>
              </a:spcAft>
              <a:buClr>
                <a:srgbClr val="404040"/>
              </a:buClr>
              <a:buSzPts val="4400"/>
              <a:buFont typeface="Calibri"/>
              <a:buNone/>
            </a:pPr>
            <a:r>
              <a:rPr lang="en-US" sz="4400" u="none"/>
              <a:t>Program Akış Diyagramı Yapıları</a:t>
            </a:r>
            <a:endParaRPr sz="4400"/>
          </a:p>
        </p:txBody>
      </p:sp>
      <p:grpSp>
        <p:nvGrpSpPr>
          <p:cNvPr id="423" name="Google Shape;423;p35"/>
          <p:cNvGrpSpPr/>
          <p:nvPr/>
        </p:nvGrpSpPr>
        <p:grpSpPr>
          <a:xfrm>
            <a:off x="5145433" y="2018272"/>
            <a:ext cx="6185798" cy="2813296"/>
            <a:chOff x="3861817" y="2638805"/>
            <a:chExt cx="4731511" cy="2151889"/>
          </a:xfrm>
        </p:grpSpPr>
        <p:pic>
          <p:nvPicPr>
            <p:cNvPr id="424" name="Google Shape;424;p35"/>
            <p:cNvPicPr preferRelativeResize="0"/>
            <p:nvPr/>
          </p:nvPicPr>
          <p:blipFill rotWithShape="1">
            <a:blip r:embed="rId3">
              <a:alphaModFix/>
            </a:blip>
            <a:srcRect b="0" l="0" r="0" t="0"/>
            <a:stretch/>
          </p:blipFill>
          <p:spPr>
            <a:xfrm>
              <a:off x="6948678" y="2638805"/>
              <a:ext cx="1644396" cy="505968"/>
            </a:xfrm>
            <a:prstGeom prst="rect">
              <a:avLst/>
            </a:prstGeom>
            <a:noFill/>
            <a:ln>
              <a:noFill/>
            </a:ln>
          </p:spPr>
        </p:pic>
        <p:sp>
          <p:nvSpPr>
            <p:cNvPr id="425" name="Google Shape;425;p35"/>
            <p:cNvSpPr txBox="1"/>
            <p:nvPr/>
          </p:nvSpPr>
          <p:spPr>
            <a:xfrm>
              <a:off x="6948678" y="2638806"/>
              <a:ext cx="1644650" cy="378309"/>
            </a:xfrm>
            <a:prstGeom prst="rect">
              <a:avLst/>
            </a:prstGeom>
            <a:noFill/>
            <a:ln cap="flat" cmpd="sng" w="28950">
              <a:solidFill>
                <a:srgbClr val="124262"/>
              </a:solidFill>
              <a:prstDash val="solid"/>
              <a:round/>
              <a:headEnd len="sm" w="sm" type="none"/>
              <a:tailEnd len="sm" w="sm" type="none"/>
            </a:ln>
          </p:spPr>
          <p:txBody>
            <a:bodyPr anchorCtr="0" anchor="t" bIns="0" lIns="0" spcFirstLastPara="1" rIns="0" wrap="square" tIns="100325">
              <a:spAutoFit/>
            </a:bodyPr>
            <a:lstStyle/>
            <a:p>
              <a:pPr indent="0" lvl="0" marL="557213" marR="0" rtl="0" algn="l">
                <a:spcBef>
                  <a:spcPts val="0"/>
                </a:spcBef>
                <a:spcAft>
                  <a:spcPts val="0"/>
                </a:spcAft>
                <a:buNone/>
              </a:pPr>
              <a:r>
                <a:rPr b="1" lang="en-US" sz="2340">
                  <a:solidFill>
                    <a:schemeClr val="dk1"/>
                  </a:solidFill>
                  <a:latin typeface="Calibri"/>
                  <a:ea typeface="Calibri"/>
                  <a:cs typeface="Calibri"/>
                  <a:sym typeface="Calibri"/>
                </a:rPr>
                <a:t>Sayı oku</a:t>
              </a:r>
              <a:endParaRPr sz="1800">
                <a:solidFill>
                  <a:schemeClr val="dk1"/>
                </a:solidFill>
                <a:latin typeface="Calibri"/>
                <a:ea typeface="Calibri"/>
                <a:cs typeface="Calibri"/>
                <a:sym typeface="Calibri"/>
              </a:endParaRPr>
            </a:p>
          </p:txBody>
        </p:sp>
        <p:pic>
          <p:nvPicPr>
            <p:cNvPr id="426" name="Google Shape;426;p35"/>
            <p:cNvPicPr preferRelativeResize="0"/>
            <p:nvPr/>
          </p:nvPicPr>
          <p:blipFill rotWithShape="1">
            <a:blip r:embed="rId4">
              <a:alphaModFix/>
            </a:blip>
            <a:srcRect b="0" l="0" r="0" t="0"/>
            <a:stretch/>
          </p:blipFill>
          <p:spPr>
            <a:xfrm>
              <a:off x="6948678" y="3463290"/>
              <a:ext cx="1644396" cy="504444"/>
            </a:xfrm>
            <a:prstGeom prst="rect">
              <a:avLst/>
            </a:prstGeom>
            <a:noFill/>
            <a:ln>
              <a:noFill/>
            </a:ln>
          </p:spPr>
        </p:pic>
        <p:sp>
          <p:nvSpPr>
            <p:cNvPr id="427" name="Google Shape;427;p35"/>
            <p:cNvSpPr txBox="1"/>
            <p:nvPr/>
          </p:nvSpPr>
          <p:spPr>
            <a:xfrm>
              <a:off x="6948678" y="3463291"/>
              <a:ext cx="1644650" cy="377667"/>
            </a:xfrm>
            <a:prstGeom prst="rect">
              <a:avLst/>
            </a:prstGeom>
            <a:noFill/>
            <a:ln cap="flat" cmpd="sng" w="28950">
              <a:solidFill>
                <a:srgbClr val="124262"/>
              </a:solidFill>
              <a:prstDash val="solid"/>
              <a:round/>
              <a:headEnd len="sm" w="sm" type="none"/>
              <a:tailEnd len="sm" w="sm" type="none"/>
            </a:ln>
          </p:spPr>
          <p:txBody>
            <a:bodyPr anchorCtr="0" anchor="t" bIns="0" lIns="0" spcFirstLastPara="1" rIns="0" wrap="square" tIns="99675">
              <a:spAutoFit/>
            </a:bodyPr>
            <a:lstStyle/>
            <a:p>
              <a:pPr indent="0" lvl="0" marL="493649" marR="0" rtl="0" algn="l">
                <a:spcBef>
                  <a:spcPts val="0"/>
                </a:spcBef>
                <a:spcAft>
                  <a:spcPts val="0"/>
                </a:spcAft>
                <a:buNone/>
              </a:pPr>
              <a:r>
                <a:rPr b="1" lang="en-US" sz="2340">
                  <a:solidFill>
                    <a:schemeClr val="dk1"/>
                  </a:solidFill>
                  <a:latin typeface="Calibri"/>
                  <a:ea typeface="Calibri"/>
                  <a:cs typeface="Calibri"/>
                  <a:sym typeface="Calibri"/>
                </a:rPr>
                <a:t>2 ile Çarp</a:t>
              </a:r>
              <a:endParaRPr sz="1800">
                <a:solidFill>
                  <a:schemeClr val="dk1"/>
                </a:solidFill>
                <a:latin typeface="Calibri"/>
                <a:ea typeface="Calibri"/>
                <a:cs typeface="Calibri"/>
                <a:sym typeface="Calibri"/>
              </a:endParaRPr>
            </a:p>
          </p:txBody>
        </p:sp>
        <p:pic>
          <p:nvPicPr>
            <p:cNvPr id="428" name="Google Shape;428;p35"/>
            <p:cNvPicPr preferRelativeResize="0"/>
            <p:nvPr/>
          </p:nvPicPr>
          <p:blipFill rotWithShape="1">
            <a:blip r:embed="rId4">
              <a:alphaModFix/>
            </a:blip>
            <a:srcRect b="0" l="0" r="0" t="0"/>
            <a:stretch/>
          </p:blipFill>
          <p:spPr>
            <a:xfrm>
              <a:off x="6948678" y="4286250"/>
              <a:ext cx="1644396" cy="504444"/>
            </a:xfrm>
            <a:prstGeom prst="rect">
              <a:avLst/>
            </a:prstGeom>
            <a:noFill/>
            <a:ln>
              <a:noFill/>
            </a:ln>
          </p:spPr>
        </p:pic>
        <p:sp>
          <p:nvSpPr>
            <p:cNvPr id="429" name="Google Shape;429;p35"/>
            <p:cNvSpPr txBox="1"/>
            <p:nvPr/>
          </p:nvSpPr>
          <p:spPr>
            <a:xfrm>
              <a:off x="6948678" y="4286251"/>
              <a:ext cx="1644650" cy="378309"/>
            </a:xfrm>
            <a:prstGeom prst="rect">
              <a:avLst/>
            </a:prstGeom>
            <a:noFill/>
            <a:ln cap="flat" cmpd="sng" w="28950">
              <a:solidFill>
                <a:srgbClr val="124262"/>
              </a:solidFill>
              <a:prstDash val="solid"/>
              <a:round/>
              <a:headEnd len="sm" w="sm" type="none"/>
              <a:tailEnd len="sm" w="sm" type="none"/>
            </a:ln>
          </p:spPr>
          <p:txBody>
            <a:bodyPr anchorCtr="0" anchor="t" bIns="0" lIns="0" spcFirstLastPara="1" rIns="0" wrap="square" tIns="100325">
              <a:spAutoFit/>
            </a:bodyPr>
            <a:lstStyle/>
            <a:p>
              <a:pPr indent="0" lvl="0" marL="173355" marR="0" rtl="0" algn="l">
                <a:spcBef>
                  <a:spcPts val="0"/>
                </a:spcBef>
                <a:spcAft>
                  <a:spcPts val="0"/>
                </a:spcAft>
                <a:buNone/>
              </a:pPr>
              <a:r>
                <a:rPr b="1" lang="en-US" sz="2340">
                  <a:solidFill>
                    <a:schemeClr val="dk1"/>
                  </a:solidFill>
                  <a:latin typeface="Calibri"/>
                  <a:ea typeface="Calibri"/>
                  <a:cs typeface="Calibri"/>
                  <a:sym typeface="Calibri"/>
                </a:rPr>
                <a:t>Sonucu Göster</a:t>
              </a:r>
              <a:endParaRPr sz="1800">
                <a:solidFill>
                  <a:schemeClr val="dk1"/>
                </a:solidFill>
                <a:latin typeface="Calibri"/>
                <a:ea typeface="Calibri"/>
                <a:cs typeface="Calibri"/>
                <a:sym typeface="Calibri"/>
              </a:endParaRPr>
            </a:p>
          </p:txBody>
        </p:sp>
        <p:sp>
          <p:nvSpPr>
            <p:cNvPr id="430" name="Google Shape;430;p35"/>
            <p:cNvSpPr/>
            <p:nvPr/>
          </p:nvSpPr>
          <p:spPr>
            <a:xfrm>
              <a:off x="7728205" y="3144774"/>
              <a:ext cx="86995" cy="1142365"/>
            </a:xfrm>
            <a:custGeom>
              <a:rect b="b" l="l" r="r" t="t"/>
              <a:pathLst>
                <a:path extrusionOk="0" h="1142364" w="86995">
                  <a:moveTo>
                    <a:pt x="86868" y="1055116"/>
                  </a:moveTo>
                  <a:lnTo>
                    <a:pt x="57912" y="1055116"/>
                  </a:lnTo>
                  <a:lnTo>
                    <a:pt x="57912" y="822960"/>
                  </a:lnTo>
                  <a:lnTo>
                    <a:pt x="28956" y="822960"/>
                  </a:lnTo>
                  <a:lnTo>
                    <a:pt x="28956" y="1055116"/>
                  </a:lnTo>
                  <a:lnTo>
                    <a:pt x="0" y="1055116"/>
                  </a:lnTo>
                  <a:lnTo>
                    <a:pt x="43434" y="1141984"/>
                  </a:lnTo>
                  <a:lnTo>
                    <a:pt x="79629" y="1069594"/>
                  </a:lnTo>
                  <a:lnTo>
                    <a:pt x="86868" y="1055116"/>
                  </a:lnTo>
                  <a:close/>
                </a:path>
                <a:path extrusionOk="0" h="1142364" w="86995">
                  <a:moveTo>
                    <a:pt x="86868" y="232156"/>
                  </a:moveTo>
                  <a:lnTo>
                    <a:pt x="57912" y="232156"/>
                  </a:lnTo>
                  <a:lnTo>
                    <a:pt x="57912" y="0"/>
                  </a:lnTo>
                  <a:lnTo>
                    <a:pt x="28956" y="0"/>
                  </a:lnTo>
                  <a:lnTo>
                    <a:pt x="28956" y="232156"/>
                  </a:lnTo>
                  <a:lnTo>
                    <a:pt x="0" y="232156"/>
                  </a:lnTo>
                  <a:lnTo>
                    <a:pt x="43434" y="319024"/>
                  </a:lnTo>
                  <a:lnTo>
                    <a:pt x="79616" y="246634"/>
                  </a:lnTo>
                  <a:lnTo>
                    <a:pt x="86868" y="232156"/>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nvGrpSpPr>
            <p:cNvPr id="431" name="Google Shape;431;p35"/>
            <p:cNvGrpSpPr/>
            <p:nvPr/>
          </p:nvGrpSpPr>
          <p:grpSpPr>
            <a:xfrm>
              <a:off x="3861817" y="3144013"/>
              <a:ext cx="1477010" cy="878205"/>
              <a:chOff x="2337816" y="3144012"/>
              <a:chExt cx="1477010" cy="878205"/>
            </a:xfrm>
          </p:grpSpPr>
          <p:pic>
            <p:nvPicPr>
              <p:cNvPr id="432" name="Google Shape;432;p35"/>
              <p:cNvPicPr preferRelativeResize="0"/>
              <p:nvPr/>
            </p:nvPicPr>
            <p:blipFill rotWithShape="1">
              <a:blip r:embed="rId5">
                <a:alphaModFix/>
              </a:blip>
              <a:srcRect b="0" l="0" r="0" t="0"/>
              <a:stretch/>
            </p:blipFill>
            <p:spPr>
              <a:xfrm>
                <a:off x="2337816" y="3144012"/>
                <a:ext cx="1476756" cy="877824"/>
              </a:xfrm>
              <a:prstGeom prst="rect">
                <a:avLst/>
              </a:prstGeom>
              <a:noFill/>
              <a:ln>
                <a:noFill/>
              </a:ln>
            </p:spPr>
          </p:pic>
          <p:sp>
            <p:nvSpPr>
              <p:cNvPr id="433" name="Google Shape;433;p35"/>
              <p:cNvSpPr/>
              <p:nvPr/>
            </p:nvSpPr>
            <p:spPr>
              <a:xfrm>
                <a:off x="2337816" y="3144012"/>
                <a:ext cx="1477010" cy="878205"/>
              </a:xfrm>
              <a:custGeom>
                <a:rect b="b" l="l" r="r" t="t"/>
                <a:pathLst>
                  <a:path extrusionOk="0" h="878204" w="1477010">
                    <a:moveTo>
                      <a:pt x="0" y="146303"/>
                    </a:moveTo>
                    <a:lnTo>
                      <a:pt x="7461" y="100071"/>
                    </a:lnTo>
                    <a:lnTo>
                      <a:pt x="28236" y="59911"/>
                    </a:lnTo>
                    <a:lnTo>
                      <a:pt x="59911" y="28236"/>
                    </a:lnTo>
                    <a:lnTo>
                      <a:pt x="100071" y="7461"/>
                    </a:lnTo>
                    <a:lnTo>
                      <a:pt x="146303" y="0"/>
                    </a:lnTo>
                    <a:lnTo>
                      <a:pt x="1330451" y="0"/>
                    </a:lnTo>
                    <a:lnTo>
                      <a:pt x="1376684" y="7461"/>
                    </a:lnTo>
                    <a:lnTo>
                      <a:pt x="1416844" y="28236"/>
                    </a:lnTo>
                    <a:lnTo>
                      <a:pt x="1448519" y="59911"/>
                    </a:lnTo>
                    <a:lnTo>
                      <a:pt x="1469294" y="100071"/>
                    </a:lnTo>
                    <a:lnTo>
                      <a:pt x="1476756" y="146303"/>
                    </a:lnTo>
                    <a:lnTo>
                      <a:pt x="1476756" y="731519"/>
                    </a:lnTo>
                    <a:lnTo>
                      <a:pt x="1469294" y="777752"/>
                    </a:lnTo>
                    <a:lnTo>
                      <a:pt x="1448519" y="817912"/>
                    </a:lnTo>
                    <a:lnTo>
                      <a:pt x="1416844" y="849587"/>
                    </a:lnTo>
                    <a:lnTo>
                      <a:pt x="1376684" y="870362"/>
                    </a:lnTo>
                    <a:lnTo>
                      <a:pt x="1330451" y="877824"/>
                    </a:lnTo>
                    <a:lnTo>
                      <a:pt x="146303" y="877824"/>
                    </a:lnTo>
                    <a:lnTo>
                      <a:pt x="100071" y="870362"/>
                    </a:lnTo>
                    <a:lnTo>
                      <a:pt x="59911" y="849587"/>
                    </a:lnTo>
                    <a:lnTo>
                      <a:pt x="28236" y="817912"/>
                    </a:lnTo>
                    <a:lnTo>
                      <a:pt x="7461" y="777752"/>
                    </a:lnTo>
                    <a:lnTo>
                      <a:pt x="0" y="731519"/>
                    </a:lnTo>
                    <a:lnTo>
                      <a:pt x="0" y="146303"/>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34" name="Google Shape;434;p35"/>
            <p:cNvSpPr txBox="1"/>
            <p:nvPr/>
          </p:nvSpPr>
          <p:spPr>
            <a:xfrm>
              <a:off x="4009390" y="3280995"/>
              <a:ext cx="1184275" cy="574675"/>
            </a:xfrm>
            <a:prstGeom prst="rect">
              <a:avLst/>
            </a:prstGeom>
            <a:noFill/>
            <a:ln>
              <a:noFill/>
            </a:ln>
          </p:spPr>
          <p:txBody>
            <a:bodyPr anchorCtr="0" anchor="t" bIns="0" lIns="0" spcFirstLastPara="1" rIns="0" wrap="square" tIns="12700">
              <a:spAutoFit/>
            </a:bodyPr>
            <a:lstStyle/>
            <a:p>
              <a:pPr indent="0" lvl="0" marL="0" marR="0" rtl="0" algn="ctr">
                <a:spcBef>
                  <a:spcPts val="0"/>
                </a:spcBef>
                <a:spcAft>
                  <a:spcPts val="0"/>
                </a:spcAft>
                <a:buNone/>
              </a:pPr>
              <a:r>
                <a:rPr b="1" lang="en-US" sz="2340">
                  <a:solidFill>
                    <a:srgbClr val="0D0D0D"/>
                  </a:solidFill>
                  <a:latin typeface="Calibri"/>
                  <a:ea typeface="Calibri"/>
                  <a:cs typeface="Calibri"/>
                  <a:sym typeface="Calibri"/>
                </a:rPr>
                <a:t>Ardışıl İşlem</a:t>
              </a:r>
              <a:endParaRPr sz="2340">
                <a:solidFill>
                  <a:schemeClr val="dk1"/>
                </a:solidFill>
                <a:latin typeface="Calibri"/>
                <a:ea typeface="Calibri"/>
                <a:cs typeface="Calibri"/>
                <a:sym typeface="Calibri"/>
              </a:endParaRPr>
            </a:p>
            <a:p>
              <a:pPr indent="0" lvl="0" marL="0" marR="0" rtl="0" algn="ctr">
                <a:spcBef>
                  <a:spcPts val="7"/>
                </a:spcBef>
                <a:spcAft>
                  <a:spcPts val="0"/>
                </a:spcAft>
                <a:buNone/>
              </a:pPr>
              <a:r>
                <a:rPr b="1" lang="en-US" sz="2340">
                  <a:solidFill>
                    <a:srgbClr val="0D0D0D"/>
                  </a:solidFill>
                  <a:latin typeface="Calibri"/>
                  <a:ea typeface="Calibri"/>
                  <a:cs typeface="Calibri"/>
                  <a:sym typeface="Calibri"/>
                </a:rPr>
                <a:t>Yapısı</a:t>
              </a:r>
              <a:endParaRPr sz="1800">
                <a:solidFill>
                  <a:schemeClr val="dk1"/>
                </a:solidFill>
                <a:latin typeface="Calibri"/>
                <a:ea typeface="Calibri"/>
                <a:cs typeface="Calibri"/>
                <a:sym typeface="Calibri"/>
              </a:endParaRPr>
            </a:p>
          </p:txBody>
        </p:sp>
        <p:sp>
          <p:nvSpPr>
            <p:cNvPr id="435" name="Google Shape;435;p35"/>
            <p:cNvSpPr/>
            <p:nvPr/>
          </p:nvSpPr>
          <p:spPr>
            <a:xfrm>
              <a:off x="5714238" y="2797302"/>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6"/>
                  </a:lnTo>
                  <a:lnTo>
                    <a:pt x="351957" y="826938"/>
                  </a:lnTo>
                  <a:lnTo>
                    <a:pt x="418238" y="849585"/>
                  </a:lnTo>
                  <a:lnTo>
                    <a:pt x="471342" y="858429"/>
                  </a:lnTo>
                  <a:lnTo>
                    <a:pt x="535010" y="865167"/>
                  </a:lnTo>
                  <a:lnTo>
                    <a:pt x="607182" y="869459"/>
                  </a:lnTo>
                  <a:lnTo>
                    <a:pt x="685800" y="870966"/>
                  </a:lnTo>
                  <a:lnTo>
                    <a:pt x="607182" y="872472"/>
                  </a:lnTo>
                  <a:lnTo>
                    <a:pt x="535010" y="876764"/>
                  </a:lnTo>
                  <a:lnTo>
                    <a:pt x="471342" y="883502"/>
                  </a:lnTo>
                  <a:lnTo>
                    <a:pt x="418238" y="892346"/>
                  </a:lnTo>
                  <a:lnTo>
                    <a:pt x="377756" y="902956"/>
                  </a:lnTo>
                  <a:lnTo>
                    <a:pt x="342900" y="928116"/>
                  </a:lnTo>
                  <a:lnTo>
                    <a:pt x="342900" y="1684782"/>
                  </a:lnTo>
                  <a:lnTo>
                    <a:pt x="333842" y="1697904"/>
                  </a:lnTo>
                  <a:lnTo>
                    <a:pt x="267561" y="1720551"/>
                  </a:lnTo>
                  <a:lnTo>
                    <a:pt x="214457" y="1729395"/>
                  </a:lnTo>
                  <a:lnTo>
                    <a:pt x="150789" y="1736133"/>
                  </a:lnTo>
                  <a:lnTo>
                    <a:pt x="78617" y="1740425"/>
                  </a:lnTo>
                  <a:lnTo>
                    <a:pt x="0" y="1741932"/>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6"/>
          <p:cNvSpPr txBox="1"/>
          <p:nvPr>
            <p:ph type="title"/>
          </p:nvPr>
        </p:nvSpPr>
        <p:spPr>
          <a:xfrm>
            <a:off x="359274" y="1842021"/>
            <a:ext cx="2900516" cy="2603983"/>
          </a:xfrm>
          <a:prstGeom prst="rect">
            <a:avLst/>
          </a:prstGeom>
          <a:noFill/>
          <a:ln>
            <a:noFill/>
          </a:ln>
        </p:spPr>
        <p:txBody>
          <a:bodyPr anchorCtr="0" anchor="ctr" bIns="0" lIns="0" spcFirstLastPara="1" rIns="0" wrap="square" tIns="124450">
            <a:spAutoFit/>
          </a:bodyPr>
          <a:lstStyle/>
          <a:p>
            <a:pPr indent="0" lvl="0" marL="152400" marR="5080" rtl="0" algn="l">
              <a:lnSpc>
                <a:spcPct val="136111"/>
              </a:lnSpc>
              <a:spcBef>
                <a:spcPts val="0"/>
              </a:spcBef>
              <a:spcAft>
                <a:spcPts val="0"/>
              </a:spcAft>
              <a:buClr>
                <a:srgbClr val="FFFFFF"/>
              </a:buClr>
              <a:buSzPts val="3600"/>
              <a:buFont typeface="Corbel"/>
              <a:buNone/>
            </a:pPr>
            <a:r>
              <a:rPr lang="en-US"/>
              <a:t>Program Akış Diyagramı  Yapıları	</a:t>
            </a:r>
            <a:endParaRPr/>
          </a:p>
        </p:txBody>
      </p:sp>
      <p:grpSp>
        <p:nvGrpSpPr>
          <p:cNvPr id="441" name="Google Shape;441;p36"/>
          <p:cNvGrpSpPr/>
          <p:nvPr/>
        </p:nvGrpSpPr>
        <p:grpSpPr>
          <a:xfrm>
            <a:off x="4531638" y="2868710"/>
            <a:ext cx="1477010" cy="878205"/>
            <a:chOff x="1385315" y="3144012"/>
            <a:chExt cx="1477010" cy="878205"/>
          </a:xfrm>
        </p:grpSpPr>
        <p:pic>
          <p:nvPicPr>
            <p:cNvPr id="442" name="Google Shape;442;p36"/>
            <p:cNvPicPr preferRelativeResize="0"/>
            <p:nvPr/>
          </p:nvPicPr>
          <p:blipFill rotWithShape="1">
            <a:blip r:embed="rId3">
              <a:alphaModFix/>
            </a:blip>
            <a:srcRect b="0" l="0" r="0" t="0"/>
            <a:stretch/>
          </p:blipFill>
          <p:spPr>
            <a:xfrm>
              <a:off x="1385315" y="3144012"/>
              <a:ext cx="1476756" cy="877824"/>
            </a:xfrm>
            <a:prstGeom prst="rect">
              <a:avLst/>
            </a:prstGeom>
            <a:noFill/>
            <a:ln>
              <a:noFill/>
            </a:ln>
          </p:spPr>
        </p:pic>
        <p:sp>
          <p:nvSpPr>
            <p:cNvPr id="443" name="Google Shape;443;p36"/>
            <p:cNvSpPr/>
            <p:nvPr/>
          </p:nvSpPr>
          <p:spPr>
            <a:xfrm>
              <a:off x="1385315" y="3144012"/>
              <a:ext cx="1477010" cy="878205"/>
            </a:xfrm>
            <a:custGeom>
              <a:rect b="b" l="l" r="r" t="t"/>
              <a:pathLst>
                <a:path extrusionOk="0" h="878204" w="1477010">
                  <a:moveTo>
                    <a:pt x="0" y="146303"/>
                  </a:moveTo>
                  <a:lnTo>
                    <a:pt x="7461" y="100071"/>
                  </a:lnTo>
                  <a:lnTo>
                    <a:pt x="28236" y="59911"/>
                  </a:lnTo>
                  <a:lnTo>
                    <a:pt x="59911" y="28236"/>
                  </a:lnTo>
                  <a:lnTo>
                    <a:pt x="100071" y="7461"/>
                  </a:lnTo>
                  <a:lnTo>
                    <a:pt x="146303" y="0"/>
                  </a:lnTo>
                  <a:lnTo>
                    <a:pt x="1330452" y="0"/>
                  </a:lnTo>
                  <a:lnTo>
                    <a:pt x="1376684" y="7461"/>
                  </a:lnTo>
                  <a:lnTo>
                    <a:pt x="1416844" y="28236"/>
                  </a:lnTo>
                  <a:lnTo>
                    <a:pt x="1448519" y="59911"/>
                  </a:lnTo>
                  <a:lnTo>
                    <a:pt x="1469294" y="100071"/>
                  </a:lnTo>
                  <a:lnTo>
                    <a:pt x="1476756" y="146303"/>
                  </a:lnTo>
                  <a:lnTo>
                    <a:pt x="1476756" y="731519"/>
                  </a:lnTo>
                  <a:lnTo>
                    <a:pt x="1469294" y="777752"/>
                  </a:lnTo>
                  <a:lnTo>
                    <a:pt x="1448519" y="817912"/>
                  </a:lnTo>
                  <a:lnTo>
                    <a:pt x="1416844" y="849587"/>
                  </a:lnTo>
                  <a:lnTo>
                    <a:pt x="1376684" y="870362"/>
                  </a:lnTo>
                  <a:lnTo>
                    <a:pt x="1330452" y="877824"/>
                  </a:lnTo>
                  <a:lnTo>
                    <a:pt x="146303" y="877824"/>
                  </a:lnTo>
                  <a:lnTo>
                    <a:pt x="100071" y="870362"/>
                  </a:lnTo>
                  <a:lnTo>
                    <a:pt x="59911" y="849587"/>
                  </a:lnTo>
                  <a:lnTo>
                    <a:pt x="28236" y="817912"/>
                  </a:lnTo>
                  <a:lnTo>
                    <a:pt x="7461" y="777752"/>
                  </a:lnTo>
                  <a:lnTo>
                    <a:pt x="0" y="731519"/>
                  </a:lnTo>
                  <a:lnTo>
                    <a:pt x="0" y="146303"/>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44" name="Google Shape;444;p36"/>
          <p:cNvSpPr txBox="1"/>
          <p:nvPr/>
        </p:nvSpPr>
        <p:spPr>
          <a:xfrm>
            <a:off x="4730138" y="3005692"/>
            <a:ext cx="1080770" cy="574675"/>
          </a:xfrm>
          <a:prstGeom prst="rect">
            <a:avLst/>
          </a:prstGeom>
          <a:noFill/>
          <a:ln>
            <a:noFill/>
          </a:ln>
        </p:spPr>
        <p:txBody>
          <a:bodyPr anchorCtr="0" anchor="t" bIns="0" lIns="0" spcFirstLastPara="1" rIns="0" wrap="square" tIns="12700">
            <a:spAutoFit/>
          </a:bodyPr>
          <a:lstStyle/>
          <a:p>
            <a:pPr indent="0" lvl="0" marL="0" marR="0" rtl="0" algn="ctr">
              <a:spcBef>
                <a:spcPts val="0"/>
              </a:spcBef>
              <a:spcAft>
                <a:spcPts val="0"/>
              </a:spcAft>
              <a:buNone/>
            </a:pPr>
            <a:r>
              <a:rPr b="1" lang="en-US" sz="1800">
                <a:solidFill>
                  <a:srgbClr val="0D0D0D"/>
                </a:solidFill>
                <a:latin typeface="Calibri"/>
                <a:ea typeface="Calibri"/>
                <a:cs typeface="Calibri"/>
                <a:sym typeface="Calibri"/>
              </a:rPr>
              <a:t>Şartlı İşlem</a:t>
            </a:r>
            <a:endParaRPr sz="1800">
              <a:solidFill>
                <a:schemeClr val="dk1"/>
              </a:solidFill>
              <a:latin typeface="Calibri"/>
              <a:ea typeface="Calibri"/>
              <a:cs typeface="Calibri"/>
              <a:sym typeface="Calibri"/>
            </a:endParaRPr>
          </a:p>
          <a:p>
            <a:pPr indent="0" lvl="0" marL="0" marR="0" rtl="0" algn="ctr">
              <a:spcBef>
                <a:spcPts val="5"/>
              </a:spcBef>
              <a:spcAft>
                <a:spcPts val="0"/>
              </a:spcAft>
              <a:buNone/>
            </a:pPr>
            <a:r>
              <a:rPr b="1" lang="en-US" sz="1800">
                <a:solidFill>
                  <a:srgbClr val="0D0D0D"/>
                </a:solidFill>
                <a:latin typeface="Calibri"/>
                <a:ea typeface="Calibri"/>
                <a:cs typeface="Calibri"/>
                <a:sym typeface="Calibri"/>
              </a:rPr>
              <a:t>Yapısı</a:t>
            </a:r>
            <a:endParaRPr sz="1800">
              <a:solidFill>
                <a:schemeClr val="dk1"/>
              </a:solidFill>
              <a:latin typeface="Calibri"/>
              <a:ea typeface="Calibri"/>
              <a:cs typeface="Calibri"/>
              <a:sym typeface="Calibri"/>
            </a:endParaRPr>
          </a:p>
        </p:txBody>
      </p:sp>
      <p:sp>
        <p:nvSpPr>
          <p:cNvPr id="445" name="Google Shape;445;p36"/>
          <p:cNvSpPr/>
          <p:nvPr/>
        </p:nvSpPr>
        <p:spPr>
          <a:xfrm>
            <a:off x="6382536" y="2521999"/>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6"/>
                </a:lnTo>
                <a:lnTo>
                  <a:pt x="351957" y="826938"/>
                </a:lnTo>
                <a:lnTo>
                  <a:pt x="418238" y="849585"/>
                </a:lnTo>
                <a:lnTo>
                  <a:pt x="471342" y="858429"/>
                </a:lnTo>
                <a:lnTo>
                  <a:pt x="535010" y="865167"/>
                </a:lnTo>
                <a:lnTo>
                  <a:pt x="607182" y="869459"/>
                </a:lnTo>
                <a:lnTo>
                  <a:pt x="685800" y="870966"/>
                </a:lnTo>
                <a:lnTo>
                  <a:pt x="607182" y="872472"/>
                </a:lnTo>
                <a:lnTo>
                  <a:pt x="535010" y="876764"/>
                </a:lnTo>
                <a:lnTo>
                  <a:pt x="471342" y="883502"/>
                </a:lnTo>
                <a:lnTo>
                  <a:pt x="418238" y="892346"/>
                </a:lnTo>
                <a:lnTo>
                  <a:pt x="377756" y="902956"/>
                </a:lnTo>
                <a:lnTo>
                  <a:pt x="342900" y="928116"/>
                </a:lnTo>
                <a:lnTo>
                  <a:pt x="342900" y="1684782"/>
                </a:lnTo>
                <a:lnTo>
                  <a:pt x="333842" y="1697904"/>
                </a:lnTo>
                <a:lnTo>
                  <a:pt x="267561" y="1720551"/>
                </a:lnTo>
                <a:lnTo>
                  <a:pt x="214457" y="1729395"/>
                </a:lnTo>
                <a:lnTo>
                  <a:pt x="150789" y="1736133"/>
                </a:lnTo>
                <a:lnTo>
                  <a:pt x="78617" y="1740425"/>
                </a:lnTo>
                <a:lnTo>
                  <a:pt x="0" y="1741932"/>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nvGrpSpPr>
          <p:cNvPr id="446" name="Google Shape;446;p36"/>
          <p:cNvGrpSpPr/>
          <p:nvPr/>
        </p:nvGrpSpPr>
        <p:grpSpPr>
          <a:xfrm>
            <a:off x="7865387" y="2078516"/>
            <a:ext cx="1879600" cy="887094"/>
            <a:chOff x="4719065" y="2353818"/>
            <a:chExt cx="1879600" cy="887094"/>
          </a:xfrm>
        </p:grpSpPr>
        <p:pic>
          <p:nvPicPr>
            <p:cNvPr id="447" name="Google Shape;447;p36"/>
            <p:cNvPicPr preferRelativeResize="0"/>
            <p:nvPr/>
          </p:nvPicPr>
          <p:blipFill rotWithShape="1">
            <a:blip r:embed="rId4">
              <a:alphaModFix/>
            </a:blip>
            <a:srcRect b="0" l="0" r="0" t="0"/>
            <a:stretch/>
          </p:blipFill>
          <p:spPr>
            <a:xfrm>
              <a:off x="4719065" y="2353818"/>
              <a:ext cx="1879091" cy="886968"/>
            </a:xfrm>
            <a:prstGeom prst="rect">
              <a:avLst/>
            </a:prstGeom>
            <a:noFill/>
            <a:ln>
              <a:noFill/>
            </a:ln>
          </p:spPr>
        </p:pic>
        <p:sp>
          <p:nvSpPr>
            <p:cNvPr id="448" name="Google Shape;448;p36"/>
            <p:cNvSpPr/>
            <p:nvPr/>
          </p:nvSpPr>
          <p:spPr>
            <a:xfrm>
              <a:off x="4719065" y="2353818"/>
              <a:ext cx="1879600" cy="887094"/>
            </a:xfrm>
            <a:custGeom>
              <a:rect b="b" l="l" r="r" t="t"/>
              <a:pathLst>
                <a:path extrusionOk="0" h="887094" w="1879600">
                  <a:moveTo>
                    <a:pt x="0" y="443484"/>
                  </a:moveTo>
                  <a:lnTo>
                    <a:pt x="939546" y="0"/>
                  </a:lnTo>
                  <a:lnTo>
                    <a:pt x="1879091" y="443484"/>
                  </a:lnTo>
                  <a:lnTo>
                    <a:pt x="939546" y="886968"/>
                  </a:lnTo>
                  <a:lnTo>
                    <a:pt x="0" y="443484"/>
                  </a:lnTo>
                  <a:close/>
                </a:path>
              </a:pathLst>
            </a:custGeom>
            <a:noFill/>
            <a:ln cap="flat" cmpd="sng" w="28950">
              <a:solidFill>
                <a:srgbClr val="12426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49" name="Google Shape;449;p36"/>
          <p:cNvSpPr txBox="1"/>
          <p:nvPr/>
        </p:nvSpPr>
        <p:spPr>
          <a:xfrm>
            <a:off x="8434348" y="2356772"/>
            <a:ext cx="74041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Sayı &lt; 0</a:t>
            </a:r>
            <a:endParaRPr sz="1800">
              <a:solidFill>
                <a:schemeClr val="dk1"/>
              </a:solidFill>
              <a:latin typeface="Calibri"/>
              <a:ea typeface="Calibri"/>
              <a:cs typeface="Calibri"/>
              <a:sym typeface="Calibri"/>
            </a:endParaRPr>
          </a:p>
        </p:txBody>
      </p:sp>
      <p:grpSp>
        <p:nvGrpSpPr>
          <p:cNvPr id="450" name="Google Shape;450;p36"/>
          <p:cNvGrpSpPr/>
          <p:nvPr/>
        </p:nvGrpSpPr>
        <p:grpSpPr>
          <a:xfrm>
            <a:off x="7982736" y="3762536"/>
            <a:ext cx="1644650" cy="504825"/>
            <a:chOff x="4836414" y="4037838"/>
            <a:chExt cx="1644650" cy="504825"/>
          </a:xfrm>
        </p:grpSpPr>
        <p:pic>
          <p:nvPicPr>
            <p:cNvPr id="451" name="Google Shape;451;p36"/>
            <p:cNvPicPr preferRelativeResize="0"/>
            <p:nvPr/>
          </p:nvPicPr>
          <p:blipFill rotWithShape="1">
            <a:blip r:embed="rId5">
              <a:alphaModFix/>
            </a:blip>
            <a:srcRect b="0" l="0" r="0" t="0"/>
            <a:stretch/>
          </p:blipFill>
          <p:spPr>
            <a:xfrm>
              <a:off x="4836414" y="4037838"/>
              <a:ext cx="1644395" cy="504444"/>
            </a:xfrm>
            <a:prstGeom prst="rect">
              <a:avLst/>
            </a:prstGeom>
            <a:noFill/>
            <a:ln>
              <a:noFill/>
            </a:ln>
          </p:spPr>
        </p:pic>
        <p:sp>
          <p:nvSpPr>
            <p:cNvPr id="452" name="Google Shape;452;p36"/>
            <p:cNvSpPr/>
            <p:nvPr/>
          </p:nvSpPr>
          <p:spPr>
            <a:xfrm>
              <a:off x="4836414" y="4037838"/>
              <a:ext cx="1644650" cy="504825"/>
            </a:xfrm>
            <a:custGeom>
              <a:rect b="b" l="l" r="r" t="t"/>
              <a:pathLst>
                <a:path extrusionOk="0" h="504825" w="1644650">
                  <a:moveTo>
                    <a:pt x="0" y="504444"/>
                  </a:moveTo>
                  <a:lnTo>
                    <a:pt x="1644395" y="504444"/>
                  </a:lnTo>
                  <a:lnTo>
                    <a:pt x="1644395" y="0"/>
                  </a:lnTo>
                  <a:lnTo>
                    <a:pt x="0" y="0"/>
                  </a:lnTo>
                  <a:lnTo>
                    <a:pt x="0" y="504444"/>
                  </a:lnTo>
                  <a:close/>
                </a:path>
              </a:pathLst>
            </a:custGeom>
            <a:noFill/>
            <a:ln cap="flat" cmpd="sng" w="28950">
              <a:solidFill>
                <a:srgbClr val="12426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53" name="Google Shape;453;p36"/>
          <p:cNvSpPr txBox="1"/>
          <p:nvPr/>
        </p:nvSpPr>
        <p:spPr>
          <a:xfrm>
            <a:off x="8168664" y="3849911"/>
            <a:ext cx="1270635"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Sayı = - (Sayı)</a:t>
            </a:r>
            <a:endParaRPr sz="1800">
              <a:solidFill>
                <a:schemeClr val="dk1"/>
              </a:solidFill>
              <a:latin typeface="Calibri"/>
              <a:ea typeface="Calibri"/>
              <a:cs typeface="Calibri"/>
              <a:sym typeface="Calibri"/>
            </a:endParaRPr>
          </a:p>
        </p:txBody>
      </p:sp>
      <p:sp>
        <p:nvSpPr>
          <p:cNvPr id="454" name="Google Shape;454;p36"/>
          <p:cNvSpPr/>
          <p:nvPr/>
        </p:nvSpPr>
        <p:spPr>
          <a:xfrm>
            <a:off x="8762263" y="2507521"/>
            <a:ext cx="1678305" cy="2295525"/>
          </a:xfrm>
          <a:custGeom>
            <a:rect b="b" l="l" r="r" t="t"/>
            <a:pathLst>
              <a:path extrusionOk="0" h="2295525" w="1678304">
                <a:moveTo>
                  <a:pt x="86868" y="1168273"/>
                </a:moveTo>
                <a:lnTo>
                  <a:pt x="57912" y="1168273"/>
                </a:lnTo>
                <a:lnTo>
                  <a:pt x="57912" y="457962"/>
                </a:lnTo>
                <a:lnTo>
                  <a:pt x="28956" y="457962"/>
                </a:lnTo>
                <a:lnTo>
                  <a:pt x="28956" y="1168273"/>
                </a:lnTo>
                <a:lnTo>
                  <a:pt x="0" y="1168273"/>
                </a:lnTo>
                <a:lnTo>
                  <a:pt x="43434" y="1255141"/>
                </a:lnTo>
                <a:lnTo>
                  <a:pt x="79629" y="1182751"/>
                </a:lnTo>
                <a:lnTo>
                  <a:pt x="86868" y="1168273"/>
                </a:lnTo>
                <a:close/>
              </a:path>
              <a:path extrusionOk="0" h="2295525" w="1678304">
                <a:moveTo>
                  <a:pt x="1677797" y="6477"/>
                </a:moveTo>
                <a:lnTo>
                  <a:pt x="1671320" y="0"/>
                </a:lnTo>
                <a:lnTo>
                  <a:pt x="983488" y="0"/>
                </a:lnTo>
                <a:lnTo>
                  <a:pt x="983488" y="28956"/>
                </a:lnTo>
                <a:lnTo>
                  <a:pt x="1648841" y="28956"/>
                </a:lnTo>
                <a:lnTo>
                  <a:pt x="1648841" y="2020570"/>
                </a:lnTo>
                <a:lnTo>
                  <a:pt x="131292" y="2019325"/>
                </a:lnTo>
                <a:lnTo>
                  <a:pt x="133604" y="1991741"/>
                </a:lnTo>
                <a:lnTo>
                  <a:pt x="57912" y="2021916"/>
                </a:lnTo>
                <a:lnTo>
                  <a:pt x="57912" y="1759458"/>
                </a:lnTo>
                <a:lnTo>
                  <a:pt x="28956" y="1759458"/>
                </a:lnTo>
                <a:lnTo>
                  <a:pt x="28956" y="2208657"/>
                </a:lnTo>
                <a:lnTo>
                  <a:pt x="0" y="2208657"/>
                </a:lnTo>
                <a:lnTo>
                  <a:pt x="43434" y="2295525"/>
                </a:lnTo>
                <a:lnTo>
                  <a:pt x="79629" y="2223135"/>
                </a:lnTo>
                <a:lnTo>
                  <a:pt x="86868" y="2208657"/>
                </a:lnTo>
                <a:lnTo>
                  <a:pt x="57912" y="2208657"/>
                </a:lnTo>
                <a:lnTo>
                  <a:pt x="57912" y="2036533"/>
                </a:lnTo>
                <a:lnTo>
                  <a:pt x="126365" y="2078355"/>
                </a:lnTo>
                <a:lnTo>
                  <a:pt x="128879" y="2048268"/>
                </a:lnTo>
                <a:lnTo>
                  <a:pt x="115570" y="2048256"/>
                </a:lnTo>
                <a:lnTo>
                  <a:pt x="128879" y="2048256"/>
                </a:lnTo>
                <a:lnTo>
                  <a:pt x="1663319" y="2049526"/>
                </a:lnTo>
                <a:lnTo>
                  <a:pt x="1671320" y="2049526"/>
                </a:lnTo>
                <a:lnTo>
                  <a:pt x="1677797" y="2043049"/>
                </a:lnTo>
                <a:lnTo>
                  <a:pt x="1677797" y="2035048"/>
                </a:lnTo>
                <a:lnTo>
                  <a:pt x="1677797" y="28956"/>
                </a:lnTo>
                <a:lnTo>
                  <a:pt x="1677797" y="14478"/>
                </a:lnTo>
                <a:lnTo>
                  <a:pt x="1677797" y="6477"/>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455" name="Google Shape;455;p36"/>
          <p:cNvSpPr txBox="1"/>
          <p:nvPr/>
        </p:nvSpPr>
        <p:spPr>
          <a:xfrm>
            <a:off x="8111260" y="3161698"/>
            <a:ext cx="60579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Doğru</a:t>
            </a:r>
            <a:endParaRPr sz="1800">
              <a:solidFill>
                <a:schemeClr val="dk1"/>
              </a:solidFill>
              <a:latin typeface="Calibri"/>
              <a:ea typeface="Calibri"/>
              <a:cs typeface="Calibri"/>
              <a:sym typeface="Calibri"/>
            </a:endParaRPr>
          </a:p>
        </p:txBody>
      </p:sp>
      <p:sp>
        <p:nvSpPr>
          <p:cNvPr id="456" name="Google Shape;456;p36"/>
          <p:cNvSpPr txBox="1"/>
          <p:nvPr/>
        </p:nvSpPr>
        <p:spPr>
          <a:xfrm>
            <a:off x="9822203" y="2200943"/>
            <a:ext cx="56896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Yanlış</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7"/>
          <p:cNvSpPr txBox="1"/>
          <p:nvPr>
            <p:ph type="title"/>
          </p:nvPr>
        </p:nvSpPr>
        <p:spPr>
          <a:xfrm>
            <a:off x="362530" y="1812819"/>
            <a:ext cx="2234280" cy="3232360"/>
          </a:xfrm>
          <a:prstGeom prst="rect">
            <a:avLst/>
          </a:prstGeom>
          <a:noFill/>
          <a:ln>
            <a:noFill/>
          </a:ln>
        </p:spPr>
        <p:txBody>
          <a:bodyPr anchorCtr="0" anchor="ctr" bIns="0" lIns="0" spcFirstLastPara="1" rIns="0" wrap="square" tIns="124450">
            <a:spAutoFit/>
          </a:bodyPr>
          <a:lstStyle/>
          <a:p>
            <a:pPr indent="0" lvl="0" marL="152400" marR="5080" rtl="0" algn="l">
              <a:lnSpc>
                <a:spcPct val="136111"/>
              </a:lnSpc>
              <a:spcBef>
                <a:spcPts val="0"/>
              </a:spcBef>
              <a:spcAft>
                <a:spcPts val="0"/>
              </a:spcAft>
              <a:buClr>
                <a:srgbClr val="FFFFFF"/>
              </a:buClr>
              <a:buSzPts val="3600"/>
              <a:buFont typeface="Corbel"/>
              <a:buNone/>
            </a:pPr>
            <a:r>
              <a:rPr lang="en-US"/>
              <a:t>Program Akış Diyagramı  Yapıları	</a:t>
            </a:r>
            <a:endParaRPr/>
          </a:p>
        </p:txBody>
      </p:sp>
      <p:grpSp>
        <p:nvGrpSpPr>
          <p:cNvPr id="462" name="Google Shape;462;p37"/>
          <p:cNvGrpSpPr/>
          <p:nvPr/>
        </p:nvGrpSpPr>
        <p:grpSpPr>
          <a:xfrm>
            <a:off x="3679230" y="2989262"/>
            <a:ext cx="1475740" cy="879475"/>
            <a:chOff x="670559" y="3157727"/>
            <a:chExt cx="1475740" cy="879475"/>
          </a:xfrm>
        </p:grpSpPr>
        <p:pic>
          <p:nvPicPr>
            <p:cNvPr id="463" name="Google Shape;463;p37"/>
            <p:cNvPicPr preferRelativeResize="0"/>
            <p:nvPr/>
          </p:nvPicPr>
          <p:blipFill rotWithShape="1">
            <a:blip r:embed="rId3">
              <a:alphaModFix/>
            </a:blip>
            <a:srcRect b="0" l="0" r="0" t="0"/>
            <a:stretch/>
          </p:blipFill>
          <p:spPr>
            <a:xfrm>
              <a:off x="670559" y="3157727"/>
              <a:ext cx="1475232" cy="879348"/>
            </a:xfrm>
            <a:prstGeom prst="rect">
              <a:avLst/>
            </a:prstGeom>
            <a:noFill/>
            <a:ln>
              <a:noFill/>
            </a:ln>
          </p:spPr>
        </p:pic>
        <p:sp>
          <p:nvSpPr>
            <p:cNvPr id="464" name="Google Shape;464;p37"/>
            <p:cNvSpPr/>
            <p:nvPr/>
          </p:nvSpPr>
          <p:spPr>
            <a:xfrm>
              <a:off x="670559" y="3157727"/>
              <a:ext cx="1475740" cy="879475"/>
            </a:xfrm>
            <a:custGeom>
              <a:rect b="b" l="l" r="r" t="t"/>
              <a:pathLst>
                <a:path extrusionOk="0" h="879475" w="1475739">
                  <a:moveTo>
                    <a:pt x="0" y="146558"/>
                  </a:moveTo>
                  <a:lnTo>
                    <a:pt x="7472" y="100250"/>
                  </a:lnTo>
                  <a:lnTo>
                    <a:pt x="28278" y="60021"/>
                  </a:lnTo>
                  <a:lnTo>
                    <a:pt x="60004" y="28289"/>
                  </a:lnTo>
                  <a:lnTo>
                    <a:pt x="100236" y="7475"/>
                  </a:lnTo>
                  <a:lnTo>
                    <a:pt x="146558" y="0"/>
                  </a:lnTo>
                  <a:lnTo>
                    <a:pt x="1328673" y="0"/>
                  </a:lnTo>
                  <a:lnTo>
                    <a:pt x="1374981" y="7475"/>
                  </a:lnTo>
                  <a:lnTo>
                    <a:pt x="1415210" y="28289"/>
                  </a:lnTo>
                  <a:lnTo>
                    <a:pt x="1446942" y="60021"/>
                  </a:lnTo>
                  <a:lnTo>
                    <a:pt x="1467756" y="100250"/>
                  </a:lnTo>
                  <a:lnTo>
                    <a:pt x="1475232" y="146558"/>
                  </a:lnTo>
                  <a:lnTo>
                    <a:pt x="1475232" y="732790"/>
                  </a:lnTo>
                  <a:lnTo>
                    <a:pt x="1467756" y="779097"/>
                  </a:lnTo>
                  <a:lnTo>
                    <a:pt x="1446942" y="819326"/>
                  </a:lnTo>
                  <a:lnTo>
                    <a:pt x="1415210" y="851058"/>
                  </a:lnTo>
                  <a:lnTo>
                    <a:pt x="1374981" y="871872"/>
                  </a:lnTo>
                  <a:lnTo>
                    <a:pt x="1328673" y="879348"/>
                  </a:lnTo>
                  <a:lnTo>
                    <a:pt x="146558" y="879348"/>
                  </a:lnTo>
                  <a:lnTo>
                    <a:pt x="100236" y="871872"/>
                  </a:lnTo>
                  <a:lnTo>
                    <a:pt x="60004" y="851058"/>
                  </a:lnTo>
                  <a:lnTo>
                    <a:pt x="28278" y="819326"/>
                  </a:lnTo>
                  <a:lnTo>
                    <a:pt x="7472" y="779097"/>
                  </a:lnTo>
                  <a:lnTo>
                    <a:pt x="0" y="732790"/>
                  </a:lnTo>
                  <a:lnTo>
                    <a:pt x="0" y="146558"/>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65" name="Google Shape;465;p37"/>
          <p:cNvSpPr txBox="1"/>
          <p:nvPr/>
        </p:nvSpPr>
        <p:spPr>
          <a:xfrm>
            <a:off x="4052712" y="2990531"/>
            <a:ext cx="728980" cy="848360"/>
          </a:xfrm>
          <a:prstGeom prst="rect">
            <a:avLst/>
          </a:prstGeom>
          <a:noFill/>
          <a:ln>
            <a:noFill/>
          </a:ln>
        </p:spPr>
        <p:txBody>
          <a:bodyPr anchorCtr="0" anchor="t" bIns="0" lIns="0" spcFirstLastPara="1" rIns="0" wrap="square" tIns="12700">
            <a:spAutoFit/>
          </a:bodyPr>
          <a:lstStyle/>
          <a:p>
            <a:pPr indent="1270" lvl="0" marL="12700" marR="5080" rtl="0" algn="ctr">
              <a:spcBef>
                <a:spcPts val="0"/>
              </a:spcBef>
              <a:spcAft>
                <a:spcPts val="0"/>
              </a:spcAft>
              <a:buNone/>
            </a:pPr>
            <a:r>
              <a:rPr b="1" lang="en-US" sz="1800">
                <a:solidFill>
                  <a:srgbClr val="0D0D0D"/>
                </a:solidFill>
                <a:latin typeface="Calibri"/>
                <a:ea typeface="Calibri"/>
                <a:cs typeface="Calibri"/>
                <a:sym typeface="Calibri"/>
              </a:rPr>
              <a:t>Tekrarlı  İşlem  Yapıları</a:t>
            </a:r>
            <a:endParaRPr sz="1800">
              <a:solidFill>
                <a:schemeClr val="dk1"/>
              </a:solidFill>
              <a:latin typeface="Calibri"/>
              <a:ea typeface="Calibri"/>
              <a:cs typeface="Calibri"/>
              <a:sym typeface="Calibri"/>
            </a:endParaRPr>
          </a:p>
        </p:txBody>
      </p:sp>
      <p:sp>
        <p:nvSpPr>
          <p:cNvPr id="466" name="Google Shape;466;p37"/>
          <p:cNvSpPr/>
          <p:nvPr/>
        </p:nvSpPr>
        <p:spPr>
          <a:xfrm>
            <a:off x="5069881" y="2644077"/>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6"/>
                </a:lnTo>
                <a:lnTo>
                  <a:pt x="351957" y="826938"/>
                </a:lnTo>
                <a:lnTo>
                  <a:pt x="418238" y="849585"/>
                </a:lnTo>
                <a:lnTo>
                  <a:pt x="471342" y="858429"/>
                </a:lnTo>
                <a:lnTo>
                  <a:pt x="535010" y="865167"/>
                </a:lnTo>
                <a:lnTo>
                  <a:pt x="607182" y="869459"/>
                </a:lnTo>
                <a:lnTo>
                  <a:pt x="685800" y="870966"/>
                </a:lnTo>
                <a:lnTo>
                  <a:pt x="607182" y="872472"/>
                </a:lnTo>
                <a:lnTo>
                  <a:pt x="535010" y="876764"/>
                </a:lnTo>
                <a:lnTo>
                  <a:pt x="471342" y="883502"/>
                </a:lnTo>
                <a:lnTo>
                  <a:pt x="418238" y="892346"/>
                </a:lnTo>
                <a:lnTo>
                  <a:pt x="377756" y="902956"/>
                </a:lnTo>
                <a:lnTo>
                  <a:pt x="342900" y="928116"/>
                </a:lnTo>
                <a:lnTo>
                  <a:pt x="342900" y="1684782"/>
                </a:lnTo>
                <a:lnTo>
                  <a:pt x="333842" y="1697904"/>
                </a:lnTo>
                <a:lnTo>
                  <a:pt x="267561" y="1720551"/>
                </a:lnTo>
                <a:lnTo>
                  <a:pt x="214457" y="1729395"/>
                </a:lnTo>
                <a:lnTo>
                  <a:pt x="150789" y="1736133"/>
                </a:lnTo>
                <a:lnTo>
                  <a:pt x="78617" y="1740425"/>
                </a:lnTo>
                <a:lnTo>
                  <a:pt x="0" y="1741932"/>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nvGrpSpPr>
          <p:cNvPr id="467" name="Google Shape;467;p37"/>
          <p:cNvGrpSpPr/>
          <p:nvPr/>
        </p:nvGrpSpPr>
        <p:grpSpPr>
          <a:xfrm>
            <a:off x="6567972" y="2103057"/>
            <a:ext cx="1880870" cy="887094"/>
            <a:chOff x="3559301" y="2271522"/>
            <a:chExt cx="1880870" cy="887094"/>
          </a:xfrm>
        </p:grpSpPr>
        <p:pic>
          <p:nvPicPr>
            <p:cNvPr id="468" name="Google Shape;468;p37"/>
            <p:cNvPicPr preferRelativeResize="0"/>
            <p:nvPr/>
          </p:nvPicPr>
          <p:blipFill rotWithShape="1">
            <a:blip r:embed="rId4">
              <a:alphaModFix/>
            </a:blip>
            <a:srcRect b="0" l="0" r="0" t="0"/>
            <a:stretch/>
          </p:blipFill>
          <p:spPr>
            <a:xfrm>
              <a:off x="3559301" y="2271522"/>
              <a:ext cx="1880615" cy="886967"/>
            </a:xfrm>
            <a:prstGeom prst="rect">
              <a:avLst/>
            </a:prstGeom>
            <a:noFill/>
            <a:ln>
              <a:noFill/>
            </a:ln>
          </p:spPr>
        </p:pic>
        <p:sp>
          <p:nvSpPr>
            <p:cNvPr id="469" name="Google Shape;469;p37"/>
            <p:cNvSpPr/>
            <p:nvPr/>
          </p:nvSpPr>
          <p:spPr>
            <a:xfrm>
              <a:off x="3559301" y="2271522"/>
              <a:ext cx="1880870" cy="887094"/>
            </a:xfrm>
            <a:custGeom>
              <a:rect b="b" l="l" r="r" t="t"/>
              <a:pathLst>
                <a:path extrusionOk="0" h="887094" w="1880870">
                  <a:moveTo>
                    <a:pt x="0" y="443483"/>
                  </a:moveTo>
                  <a:lnTo>
                    <a:pt x="940308" y="0"/>
                  </a:lnTo>
                  <a:lnTo>
                    <a:pt x="1880615" y="443483"/>
                  </a:lnTo>
                  <a:lnTo>
                    <a:pt x="940308" y="886967"/>
                  </a:lnTo>
                  <a:lnTo>
                    <a:pt x="0" y="443483"/>
                  </a:lnTo>
                  <a:close/>
                </a:path>
              </a:pathLst>
            </a:custGeom>
            <a:noFill/>
            <a:ln cap="flat" cmpd="sng" w="28950">
              <a:solidFill>
                <a:srgbClr val="12426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70" name="Google Shape;470;p37"/>
          <p:cNvSpPr txBox="1"/>
          <p:nvPr/>
        </p:nvSpPr>
        <p:spPr>
          <a:xfrm>
            <a:off x="7137567" y="2381948"/>
            <a:ext cx="74041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Sayı &lt; 0</a:t>
            </a:r>
            <a:endParaRPr sz="1800">
              <a:solidFill>
                <a:schemeClr val="dk1"/>
              </a:solidFill>
              <a:latin typeface="Calibri"/>
              <a:ea typeface="Calibri"/>
              <a:cs typeface="Calibri"/>
              <a:sym typeface="Calibri"/>
            </a:endParaRPr>
          </a:p>
        </p:txBody>
      </p:sp>
      <p:grpSp>
        <p:nvGrpSpPr>
          <p:cNvPr id="471" name="Google Shape;471;p37"/>
          <p:cNvGrpSpPr/>
          <p:nvPr/>
        </p:nvGrpSpPr>
        <p:grpSpPr>
          <a:xfrm>
            <a:off x="6686846" y="3787076"/>
            <a:ext cx="1643380" cy="504825"/>
            <a:chOff x="3678174" y="3955541"/>
            <a:chExt cx="1643380" cy="504825"/>
          </a:xfrm>
        </p:grpSpPr>
        <p:pic>
          <p:nvPicPr>
            <p:cNvPr id="472" name="Google Shape;472;p37"/>
            <p:cNvPicPr preferRelativeResize="0"/>
            <p:nvPr/>
          </p:nvPicPr>
          <p:blipFill rotWithShape="1">
            <a:blip r:embed="rId5">
              <a:alphaModFix/>
            </a:blip>
            <a:srcRect b="0" l="0" r="0" t="0"/>
            <a:stretch/>
          </p:blipFill>
          <p:spPr>
            <a:xfrm>
              <a:off x="3678174" y="3955541"/>
              <a:ext cx="1642872" cy="504444"/>
            </a:xfrm>
            <a:prstGeom prst="rect">
              <a:avLst/>
            </a:prstGeom>
            <a:noFill/>
            <a:ln>
              <a:noFill/>
            </a:ln>
          </p:spPr>
        </p:pic>
        <p:sp>
          <p:nvSpPr>
            <p:cNvPr id="473" name="Google Shape;473;p37"/>
            <p:cNvSpPr/>
            <p:nvPr/>
          </p:nvSpPr>
          <p:spPr>
            <a:xfrm>
              <a:off x="3678174" y="3955541"/>
              <a:ext cx="1643380" cy="504825"/>
            </a:xfrm>
            <a:custGeom>
              <a:rect b="b" l="l" r="r" t="t"/>
              <a:pathLst>
                <a:path extrusionOk="0" h="504825" w="1643379">
                  <a:moveTo>
                    <a:pt x="0" y="504443"/>
                  </a:moveTo>
                  <a:lnTo>
                    <a:pt x="1642872" y="504443"/>
                  </a:lnTo>
                  <a:lnTo>
                    <a:pt x="1642872" y="0"/>
                  </a:lnTo>
                  <a:lnTo>
                    <a:pt x="0" y="0"/>
                  </a:lnTo>
                  <a:lnTo>
                    <a:pt x="0" y="504443"/>
                  </a:lnTo>
                  <a:close/>
                </a:path>
              </a:pathLst>
            </a:custGeom>
            <a:noFill/>
            <a:ln cap="flat" cmpd="sng" w="28950">
              <a:solidFill>
                <a:srgbClr val="12426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74" name="Google Shape;474;p37"/>
          <p:cNvSpPr txBox="1"/>
          <p:nvPr/>
        </p:nvSpPr>
        <p:spPr>
          <a:xfrm>
            <a:off x="6838611" y="3875087"/>
            <a:ext cx="1339215"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Sayı = Sayı + 1</a:t>
            </a:r>
            <a:endParaRPr sz="1800">
              <a:solidFill>
                <a:schemeClr val="dk1"/>
              </a:solidFill>
              <a:latin typeface="Calibri"/>
              <a:ea typeface="Calibri"/>
              <a:cs typeface="Calibri"/>
              <a:sym typeface="Calibri"/>
            </a:endParaRPr>
          </a:p>
        </p:txBody>
      </p:sp>
      <p:sp>
        <p:nvSpPr>
          <p:cNvPr id="475" name="Google Shape;475;p37"/>
          <p:cNvSpPr/>
          <p:nvPr/>
        </p:nvSpPr>
        <p:spPr>
          <a:xfrm>
            <a:off x="5978948" y="2532062"/>
            <a:ext cx="1572895" cy="1255395"/>
          </a:xfrm>
          <a:custGeom>
            <a:rect b="b" l="l" r="r" t="t"/>
            <a:pathLst>
              <a:path extrusionOk="0" h="1255395" w="1572895">
                <a:moveTo>
                  <a:pt x="590042" y="0"/>
                </a:moveTo>
                <a:lnTo>
                  <a:pt x="35433" y="0"/>
                </a:lnTo>
                <a:lnTo>
                  <a:pt x="28956" y="6477"/>
                </a:lnTo>
                <a:lnTo>
                  <a:pt x="28956" y="813308"/>
                </a:lnTo>
                <a:lnTo>
                  <a:pt x="0" y="813308"/>
                </a:lnTo>
                <a:lnTo>
                  <a:pt x="43434" y="900176"/>
                </a:lnTo>
                <a:lnTo>
                  <a:pt x="79629" y="827786"/>
                </a:lnTo>
                <a:lnTo>
                  <a:pt x="86868" y="813308"/>
                </a:lnTo>
                <a:lnTo>
                  <a:pt x="57912" y="813308"/>
                </a:lnTo>
                <a:lnTo>
                  <a:pt x="57912" y="28956"/>
                </a:lnTo>
                <a:lnTo>
                  <a:pt x="590042" y="28956"/>
                </a:lnTo>
                <a:lnTo>
                  <a:pt x="590042" y="14478"/>
                </a:lnTo>
                <a:lnTo>
                  <a:pt x="590042" y="0"/>
                </a:lnTo>
                <a:close/>
              </a:path>
              <a:path extrusionOk="0" h="1255395" w="1572895">
                <a:moveTo>
                  <a:pt x="1572768" y="1168273"/>
                </a:moveTo>
                <a:lnTo>
                  <a:pt x="1543812" y="1168273"/>
                </a:lnTo>
                <a:lnTo>
                  <a:pt x="1543812" y="457962"/>
                </a:lnTo>
                <a:lnTo>
                  <a:pt x="1514856" y="457962"/>
                </a:lnTo>
                <a:lnTo>
                  <a:pt x="1514856" y="1168273"/>
                </a:lnTo>
                <a:lnTo>
                  <a:pt x="1485900" y="1168273"/>
                </a:lnTo>
                <a:lnTo>
                  <a:pt x="1529334" y="1255141"/>
                </a:lnTo>
                <a:lnTo>
                  <a:pt x="1565529" y="1182751"/>
                </a:lnTo>
                <a:lnTo>
                  <a:pt x="1572768" y="1168273"/>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476" name="Google Shape;476;p37"/>
          <p:cNvSpPr txBox="1"/>
          <p:nvPr/>
        </p:nvSpPr>
        <p:spPr>
          <a:xfrm>
            <a:off x="6814861" y="3186874"/>
            <a:ext cx="60579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Doğru</a:t>
            </a:r>
            <a:endParaRPr sz="1800">
              <a:solidFill>
                <a:schemeClr val="dk1"/>
              </a:solidFill>
              <a:latin typeface="Calibri"/>
              <a:ea typeface="Calibri"/>
              <a:cs typeface="Calibri"/>
              <a:sym typeface="Calibri"/>
            </a:endParaRPr>
          </a:p>
        </p:txBody>
      </p:sp>
      <p:sp>
        <p:nvSpPr>
          <p:cNvPr id="477" name="Google Shape;477;p37"/>
          <p:cNvSpPr txBox="1"/>
          <p:nvPr/>
        </p:nvSpPr>
        <p:spPr>
          <a:xfrm>
            <a:off x="5992409" y="2233104"/>
            <a:ext cx="56896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Yanlış</a:t>
            </a:r>
            <a:endParaRPr sz="1800">
              <a:solidFill>
                <a:schemeClr val="dk1"/>
              </a:solidFill>
              <a:latin typeface="Calibri"/>
              <a:ea typeface="Calibri"/>
              <a:cs typeface="Calibri"/>
              <a:sym typeface="Calibri"/>
            </a:endParaRPr>
          </a:p>
        </p:txBody>
      </p:sp>
      <p:sp>
        <p:nvSpPr>
          <p:cNvPr id="478" name="Google Shape;478;p37"/>
          <p:cNvSpPr/>
          <p:nvPr/>
        </p:nvSpPr>
        <p:spPr>
          <a:xfrm>
            <a:off x="7493803" y="2503106"/>
            <a:ext cx="1140460" cy="1974850"/>
          </a:xfrm>
          <a:custGeom>
            <a:rect b="b" l="l" r="r" t="t"/>
            <a:pathLst>
              <a:path extrusionOk="0" h="1974850" w="1140460">
                <a:moveTo>
                  <a:pt x="28955" y="1788667"/>
                </a:moveTo>
                <a:lnTo>
                  <a:pt x="0" y="1788667"/>
                </a:lnTo>
                <a:lnTo>
                  <a:pt x="0" y="1968119"/>
                </a:lnTo>
                <a:lnTo>
                  <a:pt x="6476" y="1974595"/>
                </a:lnTo>
                <a:lnTo>
                  <a:pt x="1133982" y="1974595"/>
                </a:lnTo>
                <a:lnTo>
                  <a:pt x="1140459" y="1968119"/>
                </a:lnTo>
                <a:lnTo>
                  <a:pt x="1140459" y="1960117"/>
                </a:lnTo>
                <a:lnTo>
                  <a:pt x="28955" y="1960117"/>
                </a:lnTo>
                <a:lnTo>
                  <a:pt x="14477" y="1945639"/>
                </a:lnTo>
                <a:lnTo>
                  <a:pt x="28955" y="1945639"/>
                </a:lnTo>
                <a:lnTo>
                  <a:pt x="28955" y="1788667"/>
                </a:lnTo>
                <a:close/>
              </a:path>
              <a:path extrusionOk="0" h="1974850" w="1140460">
                <a:moveTo>
                  <a:pt x="28955" y="1945639"/>
                </a:moveTo>
                <a:lnTo>
                  <a:pt x="14477" y="1945639"/>
                </a:lnTo>
                <a:lnTo>
                  <a:pt x="28955" y="1960117"/>
                </a:lnTo>
                <a:lnTo>
                  <a:pt x="28955" y="1945639"/>
                </a:lnTo>
                <a:close/>
              </a:path>
              <a:path extrusionOk="0" h="1974850" w="1140460">
                <a:moveTo>
                  <a:pt x="1111503" y="1945639"/>
                </a:moveTo>
                <a:lnTo>
                  <a:pt x="28955" y="1945639"/>
                </a:lnTo>
                <a:lnTo>
                  <a:pt x="28955" y="1960117"/>
                </a:lnTo>
                <a:lnTo>
                  <a:pt x="1111503" y="1960117"/>
                </a:lnTo>
                <a:lnTo>
                  <a:pt x="1111503" y="1945639"/>
                </a:lnTo>
                <a:close/>
              </a:path>
              <a:path extrusionOk="0" h="1974850" w="1140460">
                <a:moveTo>
                  <a:pt x="1111503" y="43433"/>
                </a:moveTo>
                <a:lnTo>
                  <a:pt x="1111503" y="1960117"/>
                </a:lnTo>
                <a:lnTo>
                  <a:pt x="1125981" y="1945639"/>
                </a:lnTo>
                <a:lnTo>
                  <a:pt x="1140459" y="1945639"/>
                </a:lnTo>
                <a:lnTo>
                  <a:pt x="1140459" y="57912"/>
                </a:lnTo>
                <a:lnTo>
                  <a:pt x="1125981" y="57912"/>
                </a:lnTo>
                <a:lnTo>
                  <a:pt x="1111503" y="43433"/>
                </a:lnTo>
                <a:close/>
              </a:path>
              <a:path extrusionOk="0" h="1974850" w="1140460">
                <a:moveTo>
                  <a:pt x="1140459" y="1945639"/>
                </a:moveTo>
                <a:lnTo>
                  <a:pt x="1125981" y="1945639"/>
                </a:lnTo>
                <a:lnTo>
                  <a:pt x="1111503" y="1960117"/>
                </a:lnTo>
                <a:lnTo>
                  <a:pt x="1140459" y="1960117"/>
                </a:lnTo>
                <a:lnTo>
                  <a:pt x="1140459" y="1945639"/>
                </a:lnTo>
                <a:close/>
              </a:path>
              <a:path extrusionOk="0" h="1974850" w="1140460">
                <a:moveTo>
                  <a:pt x="1041400" y="0"/>
                </a:moveTo>
                <a:lnTo>
                  <a:pt x="954531" y="43433"/>
                </a:lnTo>
                <a:lnTo>
                  <a:pt x="1041400" y="86867"/>
                </a:lnTo>
                <a:lnTo>
                  <a:pt x="1041400" y="57912"/>
                </a:lnTo>
                <a:lnTo>
                  <a:pt x="1026921" y="57912"/>
                </a:lnTo>
                <a:lnTo>
                  <a:pt x="1026921" y="28955"/>
                </a:lnTo>
                <a:lnTo>
                  <a:pt x="1041400" y="28955"/>
                </a:lnTo>
                <a:lnTo>
                  <a:pt x="1041400" y="0"/>
                </a:lnTo>
                <a:close/>
              </a:path>
              <a:path extrusionOk="0" h="1974850" w="1140460">
                <a:moveTo>
                  <a:pt x="1041400" y="28955"/>
                </a:moveTo>
                <a:lnTo>
                  <a:pt x="1026921" y="28955"/>
                </a:lnTo>
                <a:lnTo>
                  <a:pt x="1026921" y="57912"/>
                </a:lnTo>
                <a:lnTo>
                  <a:pt x="1041400" y="57912"/>
                </a:lnTo>
                <a:lnTo>
                  <a:pt x="1041400" y="28955"/>
                </a:lnTo>
                <a:close/>
              </a:path>
              <a:path extrusionOk="0" h="1974850" w="1140460">
                <a:moveTo>
                  <a:pt x="1133982" y="28955"/>
                </a:moveTo>
                <a:lnTo>
                  <a:pt x="1041400" y="28955"/>
                </a:lnTo>
                <a:lnTo>
                  <a:pt x="1041400" y="57912"/>
                </a:lnTo>
                <a:lnTo>
                  <a:pt x="1111503" y="57912"/>
                </a:lnTo>
                <a:lnTo>
                  <a:pt x="1111503" y="43433"/>
                </a:lnTo>
                <a:lnTo>
                  <a:pt x="1140459" y="43433"/>
                </a:lnTo>
                <a:lnTo>
                  <a:pt x="1140459" y="35432"/>
                </a:lnTo>
                <a:lnTo>
                  <a:pt x="1133982" y="28955"/>
                </a:lnTo>
                <a:close/>
              </a:path>
              <a:path extrusionOk="0" h="1974850" w="1140460">
                <a:moveTo>
                  <a:pt x="1140459" y="43433"/>
                </a:moveTo>
                <a:lnTo>
                  <a:pt x="1111503" y="43433"/>
                </a:lnTo>
                <a:lnTo>
                  <a:pt x="1125981" y="57912"/>
                </a:lnTo>
                <a:lnTo>
                  <a:pt x="1140459" y="57912"/>
                </a:lnTo>
                <a:lnTo>
                  <a:pt x="1140459" y="43433"/>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nvGrpSpPr>
          <p:cNvPr id="479" name="Google Shape;479;p37"/>
          <p:cNvGrpSpPr/>
          <p:nvPr/>
        </p:nvGrpSpPr>
        <p:grpSpPr>
          <a:xfrm>
            <a:off x="8899692" y="3273488"/>
            <a:ext cx="1880870" cy="887094"/>
            <a:chOff x="5891021" y="3441953"/>
            <a:chExt cx="1880870" cy="887094"/>
          </a:xfrm>
        </p:grpSpPr>
        <p:pic>
          <p:nvPicPr>
            <p:cNvPr id="480" name="Google Shape;480;p37"/>
            <p:cNvPicPr preferRelativeResize="0"/>
            <p:nvPr/>
          </p:nvPicPr>
          <p:blipFill rotWithShape="1">
            <a:blip r:embed="rId4">
              <a:alphaModFix/>
            </a:blip>
            <a:srcRect b="0" l="0" r="0" t="0"/>
            <a:stretch/>
          </p:blipFill>
          <p:spPr>
            <a:xfrm>
              <a:off x="5891021" y="3441953"/>
              <a:ext cx="1880616" cy="886968"/>
            </a:xfrm>
            <a:prstGeom prst="rect">
              <a:avLst/>
            </a:prstGeom>
            <a:noFill/>
            <a:ln>
              <a:noFill/>
            </a:ln>
          </p:spPr>
        </p:pic>
        <p:sp>
          <p:nvSpPr>
            <p:cNvPr id="481" name="Google Shape;481;p37"/>
            <p:cNvSpPr/>
            <p:nvPr/>
          </p:nvSpPr>
          <p:spPr>
            <a:xfrm>
              <a:off x="5891021" y="3441953"/>
              <a:ext cx="1880870" cy="887094"/>
            </a:xfrm>
            <a:custGeom>
              <a:rect b="b" l="l" r="r" t="t"/>
              <a:pathLst>
                <a:path extrusionOk="0" h="887095" w="1880870">
                  <a:moveTo>
                    <a:pt x="0" y="443484"/>
                  </a:moveTo>
                  <a:lnTo>
                    <a:pt x="940307" y="0"/>
                  </a:lnTo>
                  <a:lnTo>
                    <a:pt x="1880616" y="443484"/>
                  </a:lnTo>
                  <a:lnTo>
                    <a:pt x="940307" y="886968"/>
                  </a:lnTo>
                  <a:lnTo>
                    <a:pt x="0" y="443484"/>
                  </a:lnTo>
                  <a:close/>
                </a:path>
              </a:pathLst>
            </a:custGeom>
            <a:noFill/>
            <a:ln cap="flat" cmpd="sng" w="28950">
              <a:solidFill>
                <a:srgbClr val="12426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482" name="Google Shape;482;p37"/>
          <p:cNvSpPr txBox="1"/>
          <p:nvPr/>
        </p:nvSpPr>
        <p:spPr>
          <a:xfrm>
            <a:off x="9469287" y="3552634"/>
            <a:ext cx="74041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Sayı &lt; 0</a:t>
            </a:r>
            <a:endParaRPr sz="1800">
              <a:solidFill>
                <a:schemeClr val="dk1"/>
              </a:solidFill>
              <a:latin typeface="Calibri"/>
              <a:ea typeface="Calibri"/>
              <a:cs typeface="Calibri"/>
              <a:sym typeface="Calibri"/>
            </a:endParaRPr>
          </a:p>
        </p:txBody>
      </p:sp>
      <p:pic>
        <p:nvPicPr>
          <p:cNvPr id="483" name="Google Shape;483;p37"/>
          <p:cNvPicPr preferRelativeResize="0"/>
          <p:nvPr/>
        </p:nvPicPr>
        <p:blipFill rotWithShape="1">
          <a:blip r:embed="rId5">
            <a:alphaModFix/>
          </a:blip>
          <a:srcRect b="0" l="0" r="0" t="0"/>
          <a:stretch/>
        </p:blipFill>
        <p:spPr>
          <a:xfrm>
            <a:off x="9018565" y="2191449"/>
            <a:ext cx="1642872" cy="504443"/>
          </a:xfrm>
          <a:prstGeom prst="rect">
            <a:avLst/>
          </a:prstGeom>
          <a:noFill/>
          <a:ln>
            <a:noFill/>
          </a:ln>
        </p:spPr>
      </p:pic>
      <p:sp>
        <p:nvSpPr>
          <p:cNvPr id="484" name="Google Shape;484;p37"/>
          <p:cNvSpPr txBox="1"/>
          <p:nvPr/>
        </p:nvSpPr>
        <p:spPr>
          <a:xfrm>
            <a:off x="9018565" y="2191449"/>
            <a:ext cx="1643380" cy="377667"/>
          </a:xfrm>
          <a:prstGeom prst="rect">
            <a:avLst/>
          </a:prstGeom>
          <a:noFill/>
          <a:ln cap="flat" cmpd="sng" w="28950">
            <a:solidFill>
              <a:srgbClr val="124262"/>
            </a:solidFill>
            <a:prstDash val="solid"/>
            <a:round/>
            <a:headEnd len="sm" w="sm" type="none"/>
            <a:tailEnd len="sm" w="sm" type="none"/>
          </a:ln>
        </p:spPr>
        <p:txBody>
          <a:bodyPr anchorCtr="0" anchor="t" bIns="0" lIns="0" spcFirstLastPara="1" rIns="0" wrap="square" tIns="99675">
            <a:spAutoFit/>
          </a:bodyPr>
          <a:lstStyle/>
          <a:p>
            <a:pPr indent="0" lvl="0" marL="163830" marR="0" rtl="0" algn="l">
              <a:spcBef>
                <a:spcPts val="0"/>
              </a:spcBef>
              <a:spcAft>
                <a:spcPts val="0"/>
              </a:spcAft>
              <a:buNone/>
            </a:pPr>
            <a:r>
              <a:rPr b="1" lang="en-US" sz="1800">
                <a:solidFill>
                  <a:schemeClr val="dk1"/>
                </a:solidFill>
                <a:latin typeface="Calibri"/>
                <a:ea typeface="Calibri"/>
                <a:cs typeface="Calibri"/>
                <a:sym typeface="Calibri"/>
              </a:rPr>
              <a:t>Sayı = Sayı + 1</a:t>
            </a:r>
            <a:endParaRPr sz="1800">
              <a:solidFill>
                <a:schemeClr val="dk1"/>
              </a:solidFill>
              <a:latin typeface="Calibri"/>
              <a:ea typeface="Calibri"/>
              <a:cs typeface="Calibri"/>
              <a:sym typeface="Calibri"/>
            </a:endParaRPr>
          </a:p>
        </p:txBody>
      </p:sp>
      <p:sp>
        <p:nvSpPr>
          <p:cNvPr id="485" name="Google Shape;485;p37"/>
          <p:cNvSpPr/>
          <p:nvPr/>
        </p:nvSpPr>
        <p:spPr>
          <a:xfrm>
            <a:off x="9796567" y="2695892"/>
            <a:ext cx="86995" cy="578485"/>
          </a:xfrm>
          <a:custGeom>
            <a:rect b="b" l="l" r="r" t="t"/>
            <a:pathLst>
              <a:path extrusionOk="0" h="578485" w="86995">
                <a:moveTo>
                  <a:pt x="28955" y="491363"/>
                </a:moveTo>
                <a:lnTo>
                  <a:pt x="0" y="491363"/>
                </a:lnTo>
                <a:lnTo>
                  <a:pt x="43433" y="578230"/>
                </a:lnTo>
                <a:lnTo>
                  <a:pt x="79628" y="505840"/>
                </a:lnTo>
                <a:lnTo>
                  <a:pt x="28955" y="505840"/>
                </a:lnTo>
                <a:lnTo>
                  <a:pt x="28955" y="491363"/>
                </a:lnTo>
                <a:close/>
              </a:path>
              <a:path extrusionOk="0" h="578485" w="86995">
                <a:moveTo>
                  <a:pt x="57911" y="0"/>
                </a:moveTo>
                <a:lnTo>
                  <a:pt x="28955" y="0"/>
                </a:lnTo>
                <a:lnTo>
                  <a:pt x="28955" y="505840"/>
                </a:lnTo>
                <a:lnTo>
                  <a:pt x="57911" y="505840"/>
                </a:lnTo>
                <a:lnTo>
                  <a:pt x="57911" y="0"/>
                </a:lnTo>
                <a:close/>
              </a:path>
              <a:path extrusionOk="0" h="578485" w="86995">
                <a:moveTo>
                  <a:pt x="86868" y="491363"/>
                </a:moveTo>
                <a:lnTo>
                  <a:pt x="57911" y="491363"/>
                </a:lnTo>
                <a:lnTo>
                  <a:pt x="57911" y="505840"/>
                </a:lnTo>
                <a:lnTo>
                  <a:pt x="79628" y="505840"/>
                </a:lnTo>
                <a:lnTo>
                  <a:pt x="86868" y="491363"/>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486" name="Google Shape;486;p37"/>
          <p:cNvSpPr txBox="1"/>
          <p:nvPr/>
        </p:nvSpPr>
        <p:spPr>
          <a:xfrm>
            <a:off x="9195856" y="4253419"/>
            <a:ext cx="60579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Doğru</a:t>
            </a:r>
            <a:endParaRPr sz="1800">
              <a:solidFill>
                <a:schemeClr val="dk1"/>
              </a:solidFill>
              <a:latin typeface="Calibri"/>
              <a:ea typeface="Calibri"/>
              <a:cs typeface="Calibri"/>
              <a:sym typeface="Calibri"/>
            </a:endParaRPr>
          </a:p>
        </p:txBody>
      </p:sp>
      <p:sp>
        <p:nvSpPr>
          <p:cNvPr id="487" name="Google Shape;487;p37"/>
          <p:cNvSpPr txBox="1"/>
          <p:nvPr/>
        </p:nvSpPr>
        <p:spPr>
          <a:xfrm>
            <a:off x="10740939" y="3784281"/>
            <a:ext cx="56896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chemeClr val="dk1"/>
                </a:solidFill>
                <a:latin typeface="Calibri"/>
                <a:ea typeface="Calibri"/>
                <a:cs typeface="Calibri"/>
                <a:sym typeface="Calibri"/>
              </a:rPr>
              <a:t>Yanlış</a:t>
            </a:r>
            <a:endParaRPr sz="1800">
              <a:solidFill>
                <a:schemeClr val="dk1"/>
              </a:solidFill>
              <a:latin typeface="Calibri"/>
              <a:ea typeface="Calibri"/>
              <a:cs typeface="Calibri"/>
              <a:sym typeface="Calibri"/>
            </a:endParaRPr>
          </a:p>
        </p:txBody>
      </p:sp>
      <p:sp>
        <p:nvSpPr>
          <p:cNvPr id="488" name="Google Shape;488;p37"/>
          <p:cNvSpPr/>
          <p:nvPr/>
        </p:nvSpPr>
        <p:spPr>
          <a:xfrm>
            <a:off x="9796567" y="2428430"/>
            <a:ext cx="1405890" cy="2242185"/>
          </a:xfrm>
          <a:custGeom>
            <a:rect b="b" l="l" r="r" t="t"/>
            <a:pathLst>
              <a:path extrusionOk="0" h="2242185" w="1405890">
                <a:moveTo>
                  <a:pt x="86868" y="2155063"/>
                </a:moveTo>
                <a:lnTo>
                  <a:pt x="57912" y="2155063"/>
                </a:lnTo>
                <a:lnTo>
                  <a:pt x="57912" y="1732026"/>
                </a:lnTo>
                <a:lnTo>
                  <a:pt x="28956" y="1732026"/>
                </a:lnTo>
                <a:lnTo>
                  <a:pt x="28956" y="2155063"/>
                </a:lnTo>
                <a:lnTo>
                  <a:pt x="0" y="2155063"/>
                </a:lnTo>
                <a:lnTo>
                  <a:pt x="43434" y="2241931"/>
                </a:lnTo>
                <a:lnTo>
                  <a:pt x="79629" y="2169541"/>
                </a:lnTo>
                <a:lnTo>
                  <a:pt x="86868" y="2155063"/>
                </a:lnTo>
                <a:close/>
              </a:path>
              <a:path extrusionOk="0" h="2242185" w="1405890">
                <a:moveTo>
                  <a:pt x="1405509" y="6477"/>
                </a:moveTo>
                <a:lnTo>
                  <a:pt x="1399032" y="0"/>
                </a:lnTo>
                <a:lnTo>
                  <a:pt x="864870" y="0"/>
                </a:lnTo>
                <a:lnTo>
                  <a:pt x="864870" y="28956"/>
                </a:lnTo>
                <a:lnTo>
                  <a:pt x="1376553" y="28956"/>
                </a:lnTo>
                <a:lnTo>
                  <a:pt x="1376553" y="1273937"/>
                </a:lnTo>
                <a:lnTo>
                  <a:pt x="1069975" y="1273937"/>
                </a:lnTo>
                <a:lnTo>
                  <a:pt x="1069975" y="1244981"/>
                </a:lnTo>
                <a:lnTo>
                  <a:pt x="983107" y="1288415"/>
                </a:lnTo>
                <a:lnTo>
                  <a:pt x="1069975" y="1331849"/>
                </a:lnTo>
                <a:lnTo>
                  <a:pt x="1069975" y="1302893"/>
                </a:lnTo>
                <a:lnTo>
                  <a:pt x="1399032" y="1302893"/>
                </a:lnTo>
                <a:lnTo>
                  <a:pt x="1405509" y="1296416"/>
                </a:lnTo>
                <a:lnTo>
                  <a:pt x="1405509" y="1288415"/>
                </a:lnTo>
                <a:lnTo>
                  <a:pt x="1405509" y="1273937"/>
                </a:lnTo>
                <a:lnTo>
                  <a:pt x="1405509" y="28956"/>
                </a:lnTo>
                <a:lnTo>
                  <a:pt x="1405509" y="14478"/>
                </a:lnTo>
                <a:lnTo>
                  <a:pt x="1405509" y="6477"/>
                </a:lnTo>
                <a:close/>
              </a:path>
            </a:pathLst>
          </a:custGeom>
          <a:solidFill>
            <a:srgbClr val="0D0D0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Program Akış Diyagramları	</a:t>
            </a:r>
            <a:endParaRPr/>
          </a:p>
        </p:txBody>
      </p:sp>
      <p:pic>
        <p:nvPicPr>
          <p:cNvPr id="494" name="Google Shape;494;p38"/>
          <p:cNvPicPr preferRelativeResize="0"/>
          <p:nvPr/>
        </p:nvPicPr>
        <p:blipFill rotWithShape="1">
          <a:blip r:embed="rId3">
            <a:alphaModFix/>
          </a:blip>
          <a:srcRect b="0" l="0" r="0" t="0"/>
          <a:stretch/>
        </p:blipFill>
        <p:spPr>
          <a:xfrm>
            <a:off x="3810905" y="1677374"/>
            <a:ext cx="6870939" cy="34941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Kutu Diyagramları	</a:t>
            </a:r>
            <a:endParaRPr/>
          </a:p>
        </p:txBody>
      </p:sp>
      <p:grpSp>
        <p:nvGrpSpPr>
          <p:cNvPr id="500" name="Google Shape;500;p39"/>
          <p:cNvGrpSpPr/>
          <p:nvPr/>
        </p:nvGrpSpPr>
        <p:grpSpPr>
          <a:xfrm>
            <a:off x="4769332" y="2989262"/>
            <a:ext cx="1477010" cy="879475"/>
            <a:chOff x="1210055" y="3166872"/>
            <a:chExt cx="1477010" cy="879475"/>
          </a:xfrm>
        </p:grpSpPr>
        <p:pic>
          <p:nvPicPr>
            <p:cNvPr id="501" name="Google Shape;501;p39"/>
            <p:cNvPicPr preferRelativeResize="0"/>
            <p:nvPr/>
          </p:nvPicPr>
          <p:blipFill rotWithShape="1">
            <a:blip r:embed="rId3">
              <a:alphaModFix/>
            </a:blip>
            <a:srcRect b="0" l="0" r="0" t="0"/>
            <a:stretch/>
          </p:blipFill>
          <p:spPr>
            <a:xfrm>
              <a:off x="1210055" y="3166872"/>
              <a:ext cx="1476756" cy="879347"/>
            </a:xfrm>
            <a:prstGeom prst="rect">
              <a:avLst/>
            </a:prstGeom>
            <a:noFill/>
            <a:ln>
              <a:noFill/>
            </a:ln>
          </p:spPr>
        </p:pic>
        <p:sp>
          <p:nvSpPr>
            <p:cNvPr id="502" name="Google Shape;502;p39"/>
            <p:cNvSpPr/>
            <p:nvPr/>
          </p:nvSpPr>
          <p:spPr>
            <a:xfrm>
              <a:off x="1210055" y="3166872"/>
              <a:ext cx="1477010" cy="879475"/>
            </a:xfrm>
            <a:custGeom>
              <a:rect b="b" l="l" r="r" t="t"/>
              <a:pathLst>
                <a:path extrusionOk="0" h="879475" w="1477010">
                  <a:moveTo>
                    <a:pt x="0" y="146557"/>
                  </a:moveTo>
                  <a:lnTo>
                    <a:pt x="7475" y="100250"/>
                  </a:lnTo>
                  <a:lnTo>
                    <a:pt x="28289" y="60021"/>
                  </a:lnTo>
                  <a:lnTo>
                    <a:pt x="60021" y="28289"/>
                  </a:lnTo>
                  <a:lnTo>
                    <a:pt x="100250" y="7475"/>
                  </a:lnTo>
                  <a:lnTo>
                    <a:pt x="146557" y="0"/>
                  </a:lnTo>
                  <a:lnTo>
                    <a:pt x="1330198" y="0"/>
                  </a:lnTo>
                  <a:lnTo>
                    <a:pt x="1376505" y="7475"/>
                  </a:lnTo>
                  <a:lnTo>
                    <a:pt x="1416734" y="28289"/>
                  </a:lnTo>
                  <a:lnTo>
                    <a:pt x="1448466" y="60021"/>
                  </a:lnTo>
                  <a:lnTo>
                    <a:pt x="1469280" y="100250"/>
                  </a:lnTo>
                  <a:lnTo>
                    <a:pt x="1476756" y="146557"/>
                  </a:lnTo>
                  <a:lnTo>
                    <a:pt x="1476756" y="732789"/>
                  </a:lnTo>
                  <a:lnTo>
                    <a:pt x="1469280" y="779097"/>
                  </a:lnTo>
                  <a:lnTo>
                    <a:pt x="1448466" y="819326"/>
                  </a:lnTo>
                  <a:lnTo>
                    <a:pt x="1416734" y="851058"/>
                  </a:lnTo>
                  <a:lnTo>
                    <a:pt x="1376505" y="871872"/>
                  </a:lnTo>
                  <a:lnTo>
                    <a:pt x="1330198" y="879347"/>
                  </a:lnTo>
                  <a:lnTo>
                    <a:pt x="146557" y="879347"/>
                  </a:lnTo>
                  <a:lnTo>
                    <a:pt x="100250" y="871872"/>
                  </a:lnTo>
                  <a:lnTo>
                    <a:pt x="60021" y="851058"/>
                  </a:lnTo>
                  <a:lnTo>
                    <a:pt x="28289" y="819326"/>
                  </a:lnTo>
                  <a:lnTo>
                    <a:pt x="7475" y="779097"/>
                  </a:lnTo>
                  <a:lnTo>
                    <a:pt x="0" y="732789"/>
                  </a:lnTo>
                  <a:lnTo>
                    <a:pt x="0" y="146557"/>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503" name="Google Shape;503;p39"/>
          <p:cNvSpPr txBox="1"/>
          <p:nvPr/>
        </p:nvSpPr>
        <p:spPr>
          <a:xfrm>
            <a:off x="4916019" y="3127436"/>
            <a:ext cx="1184275" cy="574040"/>
          </a:xfrm>
          <a:prstGeom prst="rect">
            <a:avLst/>
          </a:prstGeom>
          <a:noFill/>
          <a:ln>
            <a:noFill/>
          </a:ln>
        </p:spPr>
        <p:txBody>
          <a:bodyPr anchorCtr="0" anchor="t" bIns="0" lIns="0" spcFirstLastPara="1" rIns="0" wrap="square" tIns="12700">
            <a:spAutoFit/>
          </a:bodyPr>
          <a:lstStyle/>
          <a:p>
            <a:pPr indent="-306705" lvl="0" marL="318770" marR="5080" rtl="0" algn="l">
              <a:spcBef>
                <a:spcPts val="0"/>
              </a:spcBef>
              <a:spcAft>
                <a:spcPts val="0"/>
              </a:spcAft>
              <a:buNone/>
            </a:pPr>
            <a:r>
              <a:rPr b="1" lang="en-US" sz="1800">
                <a:solidFill>
                  <a:srgbClr val="0D0D0D"/>
                </a:solidFill>
                <a:latin typeface="Calibri"/>
                <a:ea typeface="Calibri"/>
                <a:cs typeface="Calibri"/>
                <a:sym typeface="Calibri"/>
              </a:rPr>
              <a:t>Ardışıl İşlem  Yapısı</a:t>
            </a:r>
            <a:endParaRPr sz="1800">
              <a:solidFill>
                <a:schemeClr val="dk1"/>
              </a:solidFill>
              <a:latin typeface="Calibri"/>
              <a:ea typeface="Calibri"/>
              <a:cs typeface="Calibri"/>
              <a:sym typeface="Calibri"/>
            </a:endParaRPr>
          </a:p>
        </p:txBody>
      </p:sp>
      <p:sp>
        <p:nvSpPr>
          <p:cNvPr id="504" name="Google Shape;504;p39"/>
          <p:cNvSpPr/>
          <p:nvPr/>
        </p:nvSpPr>
        <p:spPr>
          <a:xfrm>
            <a:off x="6246850" y="2666935"/>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5"/>
                </a:lnTo>
                <a:lnTo>
                  <a:pt x="351957" y="826938"/>
                </a:lnTo>
                <a:lnTo>
                  <a:pt x="418238" y="849585"/>
                </a:lnTo>
                <a:lnTo>
                  <a:pt x="471342" y="858429"/>
                </a:lnTo>
                <a:lnTo>
                  <a:pt x="535010" y="865167"/>
                </a:lnTo>
                <a:lnTo>
                  <a:pt x="607182" y="869459"/>
                </a:lnTo>
                <a:lnTo>
                  <a:pt x="685800" y="870965"/>
                </a:lnTo>
                <a:lnTo>
                  <a:pt x="607182" y="872472"/>
                </a:lnTo>
                <a:lnTo>
                  <a:pt x="535010" y="876764"/>
                </a:lnTo>
                <a:lnTo>
                  <a:pt x="471342" y="883502"/>
                </a:lnTo>
                <a:lnTo>
                  <a:pt x="418238" y="892346"/>
                </a:lnTo>
                <a:lnTo>
                  <a:pt x="377756" y="902956"/>
                </a:lnTo>
                <a:lnTo>
                  <a:pt x="342900" y="928115"/>
                </a:lnTo>
                <a:lnTo>
                  <a:pt x="342900" y="1684781"/>
                </a:lnTo>
                <a:lnTo>
                  <a:pt x="333842" y="1697904"/>
                </a:lnTo>
                <a:lnTo>
                  <a:pt x="267561" y="1720551"/>
                </a:lnTo>
                <a:lnTo>
                  <a:pt x="214457" y="1729395"/>
                </a:lnTo>
                <a:lnTo>
                  <a:pt x="150789" y="1736133"/>
                </a:lnTo>
                <a:lnTo>
                  <a:pt x="78617" y="1740425"/>
                </a:lnTo>
                <a:lnTo>
                  <a:pt x="0" y="1741931"/>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05" name="Google Shape;505;p39"/>
          <p:cNvPicPr preferRelativeResize="0"/>
          <p:nvPr/>
        </p:nvPicPr>
        <p:blipFill rotWithShape="1">
          <a:blip r:embed="rId4">
            <a:alphaModFix/>
          </a:blip>
          <a:srcRect b="0" l="0" r="0" t="0"/>
          <a:stretch/>
        </p:blipFill>
        <p:spPr>
          <a:xfrm>
            <a:off x="7557722" y="1908468"/>
            <a:ext cx="2994020" cy="32361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0"/>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Kutu Diyagramları	</a:t>
            </a:r>
            <a:endParaRPr/>
          </a:p>
        </p:txBody>
      </p:sp>
      <p:grpSp>
        <p:nvGrpSpPr>
          <p:cNvPr id="511" name="Google Shape;511;p40"/>
          <p:cNvGrpSpPr/>
          <p:nvPr/>
        </p:nvGrpSpPr>
        <p:grpSpPr>
          <a:xfrm>
            <a:off x="3831435" y="2836165"/>
            <a:ext cx="1477010" cy="879475"/>
            <a:chOff x="694944" y="3140964"/>
            <a:chExt cx="1477010" cy="879475"/>
          </a:xfrm>
        </p:grpSpPr>
        <p:pic>
          <p:nvPicPr>
            <p:cNvPr id="512" name="Google Shape;512;p40"/>
            <p:cNvPicPr preferRelativeResize="0"/>
            <p:nvPr/>
          </p:nvPicPr>
          <p:blipFill rotWithShape="1">
            <a:blip r:embed="rId3">
              <a:alphaModFix/>
            </a:blip>
            <a:srcRect b="0" l="0" r="0" t="0"/>
            <a:stretch/>
          </p:blipFill>
          <p:spPr>
            <a:xfrm>
              <a:off x="694944" y="3140964"/>
              <a:ext cx="1476756" cy="879348"/>
            </a:xfrm>
            <a:prstGeom prst="rect">
              <a:avLst/>
            </a:prstGeom>
            <a:noFill/>
            <a:ln>
              <a:noFill/>
            </a:ln>
          </p:spPr>
        </p:pic>
        <p:sp>
          <p:nvSpPr>
            <p:cNvPr id="513" name="Google Shape;513;p40"/>
            <p:cNvSpPr/>
            <p:nvPr/>
          </p:nvSpPr>
          <p:spPr>
            <a:xfrm>
              <a:off x="694944" y="3140964"/>
              <a:ext cx="1477010" cy="879475"/>
            </a:xfrm>
            <a:custGeom>
              <a:rect b="b" l="l" r="r" t="t"/>
              <a:pathLst>
                <a:path extrusionOk="0" h="879475" w="1477010">
                  <a:moveTo>
                    <a:pt x="0" y="146558"/>
                  </a:moveTo>
                  <a:lnTo>
                    <a:pt x="7472" y="100250"/>
                  </a:lnTo>
                  <a:lnTo>
                    <a:pt x="28278" y="60021"/>
                  </a:lnTo>
                  <a:lnTo>
                    <a:pt x="60004" y="28289"/>
                  </a:lnTo>
                  <a:lnTo>
                    <a:pt x="100236" y="7475"/>
                  </a:lnTo>
                  <a:lnTo>
                    <a:pt x="146558" y="0"/>
                  </a:lnTo>
                  <a:lnTo>
                    <a:pt x="1330198" y="0"/>
                  </a:lnTo>
                  <a:lnTo>
                    <a:pt x="1376505" y="7475"/>
                  </a:lnTo>
                  <a:lnTo>
                    <a:pt x="1416734" y="28289"/>
                  </a:lnTo>
                  <a:lnTo>
                    <a:pt x="1448466" y="60021"/>
                  </a:lnTo>
                  <a:lnTo>
                    <a:pt x="1469280" y="100250"/>
                  </a:lnTo>
                  <a:lnTo>
                    <a:pt x="1476756" y="146558"/>
                  </a:lnTo>
                  <a:lnTo>
                    <a:pt x="1476756" y="732790"/>
                  </a:lnTo>
                  <a:lnTo>
                    <a:pt x="1469280" y="779097"/>
                  </a:lnTo>
                  <a:lnTo>
                    <a:pt x="1448466" y="819326"/>
                  </a:lnTo>
                  <a:lnTo>
                    <a:pt x="1416734" y="851058"/>
                  </a:lnTo>
                  <a:lnTo>
                    <a:pt x="1376505" y="871872"/>
                  </a:lnTo>
                  <a:lnTo>
                    <a:pt x="1330198" y="879348"/>
                  </a:lnTo>
                  <a:lnTo>
                    <a:pt x="146558" y="879348"/>
                  </a:lnTo>
                  <a:lnTo>
                    <a:pt x="100236" y="871872"/>
                  </a:lnTo>
                  <a:lnTo>
                    <a:pt x="60004" y="851058"/>
                  </a:lnTo>
                  <a:lnTo>
                    <a:pt x="28278" y="819326"/>
                  </a:lnTo>
                  <a:lnTo>
                    <a:pt x="7472" y="779097"/>
                  </a:lnTo>
                  <a:lnTo>
                    <a:pt x="0" y="732790"/>
                  </a:lnTo>
                  <a:lnTo>
                    <a:pt x="0" y="146558"/>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514" name="Google Shape;514;p40"/>
          <p:cNvSpPr txBox="1"/>
          <p:nvPr/>
        </p:nvSpPr>
        <p:spPr>
          <a:xfrm>
            <a:off x="4030571" y="2974341"/>
            <a:ext cx="1080770" cy="574675"/>
          </a:xfrm>
          <a:prstGeom prst="rect">
            <a:avLst/>
          </a:prstGeom>
          <a:noFill/>
          <a:ln>
            <a:noFill/>
          </a:ln>
        </p:spPr>
        <p:txBody>
          <a:bodyPr anchorCtr="0" anchor="t" bIns="0" lIns="0" spcFirstLastPara="1" rIns="0" wrap="square" tIns="12700">
            <a:spAutoFit/>
          </a:bodyPr>
          <a:lstStyle/>
          <a:p>
            <a:pPr indent="0" lvl="0" marL="0" marR="0" rtl="0" algn="ctr">
              <a:spcBef>
                <a:spcPts val="0"/>
              </a:spcBef>
              <a:spcAft>
                <a:spcPts val="0"/>
              </a:spcAft>
              <a:buNone/>
            </a:pPr>
            <a:r>
              <a:rPr b="1" lang="en-US" sz="1800">
                <a:solidFill>
                  <a:srgbClr val="0D0D0D"/>
                </a:solidFill>
                <a:latin typeface="Calibri"/>
                <a:ea typeface="Calibri"/>
                <a:cs typeface="Calibri"/>
                <a:sym typeface="Calibri"/>
              </a:rPr>
              <a:t>Şartlı İşlem</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b="1" lang="en-US" sz="1800">
                <a:solidFill>
                  <a:srgbClr val="0D0D0D"/>
                </a:solidFill>
                <a:latin typeface="Calibri"/>
                <a:ea typeface="Calibri"/>
                <a:cs typeface="Calibri"/>
                <a:sym typeface="Calibri"/>
              </a:rPr>
              <a:t>Yapısı</a:t>
            </a:r>
            <a:endParaRPr sz="1800">
              <a:solidFill>
                <a:schemeClr val="dk1"/>
              </a:solidFill>
              <a:latin typeface="Calibri"/>
              <a:ea typeface="Calibri"/>
              <a:cs typeface="Calibri"/>
              <a:sym typeface="Calibri"/>
            </a:endParaRPr>
          </a:p>
        </p:txBody>
      </p:sp>
      <p:sp>
        <p:nvSpPr>
          <p:cNvPr id="515" name="Google Shape;515;p40"/>
          <p:cNvSpPr/>
          <p:nvPr/>
        </p:nvSpPr>
        <p:spPr>
          <a:xfrm>
            <a:off x="5241896" y="2405634"/>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5"/>
                </a:lnTo>
                <a:lnTo>
                  <a:pt x="351957" y="826938"/>
                </a:lnTo>
                <a:lnTo>
                  <a:pt x="418238" y="849585"/>
                </a:lnTo>
                <a:lnTo>
                  <a:pt x="471342" y="858429"/>
                </a:lnTo>
                <a:lnTo>
                  <a:pt x="535010" y="865167"/>
                </a:lnTo>
                <a:lnTo>
                  <a:pt x="607182" y="869459"/>
                </a:lnTo>
                <a:lnTo>
                  <a:pt x="685800" y="870965"/>
                </a:lnTo>
                <a:lnTo>
                  <a:pt x="607182" y="872472"/>
                </a:lnTo>
                <a:lnTo>
                  <a:pt x="535010" y="876764"/>
                </a:lnTo>
                <a:lnTo>
                  <a:pt x="471342" y="883502"/>
                </a:lnTo>
                <a:lnTo>
                  <a:pt x="418238" y="892346"/>
                </a:lnTo>
                <a:lnTo>
                  <a:pt x="377756" y="902956"/>
                </a:lnTo>
                <a:lnTo>
                  <a:pt x="342900" y="928115"/>
                </a:lnTo>
                <a:lnTo>
                  <a:pt x="342900" y="1684782"/>
                </a:lnTo>
                <a:lnTo>
                  <a:pt x="333842" y="1697904"/>
                </a:lnTo>
                <a:lnTo>
                  <a:pt x="267561" y="1720551"/>
                </a:lnTo>
                <a:lnTo>
                  <a:pt x="214457" y="1729395"/>
                </a:lnTo>
                <a:lnTo>
                  <a:pt x="150789" y="1736133"/>
                </a:lnTo>
                <a:lnTo>
                  <a:pt x="78617" y="1740425"/>
                </a:lnTo>
                <a:lnTo>
                  <a:pt x="0" y="1741932"/>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16" name="Google Shape;516;p40"/>
          <p:cNvPicPr preferRelativeResize="0"/>
          <p:nvPr/>
        </p:nvPicPr>
        <p:blipFill rotWithShape="1">
          <a:blip r:embed="rId4">
            <a:alphaModFix/>
          </a:blip>
          <a:srcRect b="0" l="0" r="0" t="0"/>
          <a:stretch/>
        </p:blipFill>
        <p:spPr>
          <a:xfrm>
            <a:off x="6166203" y="2211323"/>
            <a:ext cx="5272873" cy="2122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1"/>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Kutu Diyagramları	</a:t>
            </a:r>
            <a:endParaRPr/>
          </a:p>
        </p:txBody>
      </p:sp>
      <p:grpSp>
        <p:nvGrpSpPr>
          <p:cNvPr id="522" name="Google Shape;522;p41"/>
          <p:cNvGrpSpPr/>
          <p:nvPr/>
        </p:nvGrpSpPr>
        <p:grpSpPr>
          <a:xfrm>
            <a:off x="4333568" y="3120905"/>
            <a:ext cx="1477010" cy="879475"/>
            <a:chOff x="1295399" y="3189731"/>
            <a:chExt cx="1477010" cy="879475"/>
          </a:xfrm>
        </p:grpSpPr>
        <p:pic>
          <p:nvPicPr>
            <p:cNvPr id="523" name="Google Shape;523;p41"/>
            <p:cNvPicPr preferRelativeResize="0"/>
            <p:nvPr/>
          </p:nvPicPr>
          <p:blipFill rotWithShape="1">
            <a:blip r:embed="rId3">
              <a:alphaModFix/>
            </a:blip>
            <a:srcRect b="0" l="0" r="0" t="0"/>
            <a:stretch/>
          </p:blipFill>
          <p:spPr>
            <a:xfrm>
              <a:off x="1295399" y="3189731"/>
              <a:ext cx="1476756" cy="879347"/>
            </a:xfrm>
            <a:prstGeom prst="rect">
              <a:avLst/>
            </a:prstGeom>
            <a:noFill/>
            <a:ln>
              <a:noFill/>
            </a:ln>
          </p:spPr>
        </p:pic>
        <p:sp>
          <p:nvSpPr>
            <p:cNvPr id="524" name="Google Shape;524;p41"/>
            <p:cNvSpPr/>
            <p:nvPr/>
          </p:nvSpPr>
          <p:spPr>
            <a:xfrm>
              <a:off x="1295399" y="3189731"/>
              <a:ext cx="1477010" cy="879475"/>
            </a:xfrm>
            <a:custGeom>
              <a:rect b="b" l="l" r="r" t="t"/>
              <a:pathLst>
                <a:path extrusionOk="0" h="879475" w="1477010">
                  <a:moveTo>
                    <a:pt x="0" y="146557"/>
                  </a:moveTo>
                  <a:lnTo>
                    <a:pt x="7475" y="100250"/>
                  </a:lnTo>
                  <a:lnTo>
                    <a:pt x="28289" y="60021"/>
                  </a:lnTo>
                  <a:lnTo>
                    <a:pt x="60021" y="28289"/>
                  </a:lnTo>
                  <a:lnTo>
                    <a:pt x="100250" y="7475"/>
                  </a:lnTo>
                  <a:lnTo>
                    <a:pt x="146558" y="0"/>
                  </a:lnTo>
                  <a:lnTo>
                    <a:pt x="1330198" y="0"/>
                  </a:lnTo>
                  <a:lnTo>
                    <a:pt x="1376505" y="7475"/>
                  </a:lnTo>
                  <a:lnTo>
                    <a:pt x="1416734" y="28289"/>
                  </a:lnTo>
                  <a:lnTo>
                    <a:pt x="1448466" y="60021"/>
                  </a:lnTo>
                  <a:lnTo>
                    <a:pt x="1469280" y="100250"/>
                  </a:lnTo>
                  <a:lnTo>
                    <a:pt x="1476756" y="146557"/>
                  </a:lnTo>
                  <a:lnTo>
                    <a:pt x="1476756" y="732789"/>
                  </a:lnTo>
                  <a:lnTo>
                    <a:pt x="1469280" y="779097"/>
                  </a:lnTo>
                  <a:lnTo>
                    <a:pt x="1448466" y="819326"/>
                  </a:lnTo>
                  <a:lnTo>
                    <a:pt x="1416734" y="851058"/>
                  </a:lnTo>
                  <a:lnTo>
                    <a:pt x="1376505" y="871872"/>
                  </a:lnTo>
                  <a:lnTo>
                    <a:pt x="1330198" y="879347"/>
                  </a:lnTo>
                  <a:lnTo>
                    <a:pt x="146558" y="879347"/>
                  </a:lnTo>
                  <a:lnTo>
                    <a:pt x="100250" y="871872"/>
                  </a:lnTo>
                  <a:lnTo>
                    <a:pt x="60021" y="851058"/>
                  </a:lnTo>
                  <a:lnTo>
                    <a:pt x="28289" y="819326"/>
                  </a:lnTo>
                  <a:lnTo>
                    <a:pt x="7475" y="779097"/>
                  </a:lnTo>
                  <a:lnTo>
                    <a:pt x="0" y="732789"/>
                  </a:lnTo>
                  <a:lnTo>
                    <a:pt x="0" y="146557"/>
                  </a:lnTo>
                  <a:close/>
                </a:path>
              </a:pathLst>
            </a:custGeom>
            <a:noFill/>
            <a:ln cap="flat" cmpd="sng" w="12175">
              <a:solidFill>
                <a:srgbClr val="1CACE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525" name="Google Shape;525;p41"/>
          <p:cNvSpPr txBox="1"/>
          <p:nvPr/>
        </p:nvSpPr>
        <p:spPr>
          <a:xfrm>
            <a:off x="4707964" y="3121617"/>
            <a:ext cx="728345" cy="848994"/>
          </a:xfrm>
          <a:prstGeom prst="rect">
            <a:avLst/>
          </a:prstGeom>
          <a:noFill/>
          <a:ln>
            <a:noFill/>
          </a:ln>
        </p:spPr>
        <p:txBody>
          <a:bodyPr anchorCtr="0" anchor="t" bIns="0" lIns="0" spcFirstLastPara="1" rIns="0" wrap="square" tIns="12700">
            <a:spAutoFit/>
          </a:bodyPr>
          <a:lstStyle/>
          <a:p>
            <a:pPr indent="1270" lvl="0" marL="12700" marR="5080" rtl="0" algn="ctr">
              <a:spcBef>
                <a:spcPts val="0"/>
              </a:spcBef>
              <a:spcAft>
                <a:spcPts val="0"/>
              </a:spcAft>
              <a:buNone/>
            </a:pPr>
            <a:r>
              <a:rPr b="1" lang="en-US" sz="1800">
                <a:solidFill>
                  <a:srgbClr val="0D0D0D"/>
                </a:solidFill>
                <a:latin typeface="Calibri"/>
                <a:ea typeface="Calibri"/>
                <a:cs typeface="Calibri"/>
                <a:sym typeface="Calibri"/>
              </a:rPr>
              <a:t>Tekrarlı  İşlem  Yapıları</a:t>
            </a:r>
            <a:endParaRPr sz="1800">
              <a:solidFill>
                <a:schemeClr val="dk1"/>
              </a:solidFill>
              <a:latin typeface="Calibri"/>
              <a:ea typeface="Calibri"/>
              <a:cs typeface="Calibri"/>
              <a:sym typeface="Calibri"/>
            </a:endParaRPr>
          </a:p>
        </p:txBody>
      </p:sp>
      <p:sp>
        <p:nvSpPr>
          <p:cNvPr id="526" name="Google Shape;526;p41"/>
          <p:cNvSpPr/>
          <p:nvPr/>
        </p:nvSpPr>
        <p:spPr>
          <a:xfrm>
            <a:off x="6068641" y="2775720"/>
            <a:ext cx="685800" cy="1742439"/>
          </a:xfrm>
          <a:custGeom>
            <a:rect b="b" l="l" r="r" t="t"/>
            <a:pathLst>
              <a:path extrusionOk="0" h="1742439" w="685800">
                <a:moveTo>
                  <a:pt x="0" y="0"/>
                </a:moveTo>
                <a:lnTo>
                  <a:pt x="78617" y="1506"/>
                </a:lnTo>
                <a:lnTo>
                  <a:pt x="150789" y="5798"/>
                </a:lnTo>
                <a:lnTo>
                  <a:pt x="214457" y="12536"/>
                </a:lnTo>
                <a:lnTo>
                  <a:pt x="267561" y="21380"/>
                </a:lnTo>
                <a:lnTo>
                  <a:pt x="308043" y="31990"/>
                </a:lnTo>
                <a:lnTo>
                  <a:pt x="342900" y="57150"/>
                </a:lnTo>
                <a:lnTo>
                  <a:pt x="342900" y="813815"/>
                </a:lnTo>
                <a:lnTo>
                  <a:pt x="351957" y="826938"/>
                </a:lnTo>
                <a:lnTo>
                  <a:pt x="418238" y="849585"/>
                </a:lnTo>
                <a:lnTo>
                  <a:pt x="471342" y="858429"/>
                </a:lnTo>
                <a:lnTo>
                  <a:pt x="535010" y="865167"/>
                </a:lnTo>
                <a:lnTo>
                  <a:pt x="607182" y="869459"/>
                </a:lnTo>
                <a:lnTo>
                  <a:pt x="685800" y="870965"/>
                </a:lnTo>
                <a:lnTo>
                  <a:pt x="607182" y="872472"/>
                </a:lnTo>
                <a:lnTo>
                  <a:pt x="535010" y="876764"/>
                </a:lnTo>
                <a:lnTo>
                  <a:pt x="471342" y="883502"/>
                </a:lnTo>
                <a:lnTo>
                  <a:pt x="418238" y="892346"/>
                </a:lnTo>
                <a:lnTo>
                  <a:pt x="377756" y="902956"/>
                </a:lnTo>
                <a:lnTo>
                  <a:pt x="342900" y="928115"/>
                </a:lnTo>
                <a:lnTo>
                  <a:pt x="342900" y="1684781"/>
                </a:lnTo>
                <a:lnTo>
                  <a:pt x="333842" y="1697904"/>
                </a:lnTo>
                <a:lnTo>
                  <a:pt x="267561" y="1720551"/>
                </a:lnTo>
                <a:lnTo>
                  <a:pt x="214457" y="1729395"/>
                </a:lnTo>
                <a:lnTo>
                  <a:pt x="150789" y="1736133"/>
                </a:lnTo>
                <a:lnTo>
                  <a:pt x="78617" y="1740425"/>
                </a:lnTo>
                <a:lnTo>
                  <a:pt x="0" y="1741931"/>
                </a:lnTo>
              </a:path>
            </a:pathLst>
          </a:custGeom>
          <a:noFill/>
          <a:ln cap="flat" cmpd="sng" w="38100">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id="527" name="Google Shape;527;p41"/>
          <p:cNvPicPr preferRelativeResize="0"/>
          <p:nvPr/>
        </p:nvPicPr>
        <p:blipFill rotWithShape="1">
          <a:blip r:embed="rId4">
            <a:alphaModFix/>
          </a:blip>
          <a:srcRect b="0" l="0" r="0" t="0"/>
          <a:stretch/>
        </p:blipFill>
        <p:spPr>
          <a:xfrm>
            <a:off x="7085912" y="2266723"/>
            <a:ext cx="3393948" cy="25961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Karar Tabloları	</a:t>
            </a:r>
            <a:endParaRPr/>
          </a:p>
        </p:txBody>
      </p:sp>
      <p:sp>
        <p:nvSpPr>
          <p:cNvPr id="533" name="Google Shape;533;p42"/>
          <p:cNvSpPr txBox="1"/>
          <p:nvPr/>
        </p:nvSpPr>
        <p:spPr>
          <a:xfrm>
            <a:off x="3809098" y="1293020"/>
            <a:ext cx="7339330" cy="2228815"/>
          </a:xfrm>
          <a:prstGeom prst="rect">
            <a:avLst/>
          </a:prstGeom>
          <a:noFill/>
          <a:ln>
            <a:noFill/>
          </a:ln>
        </p:spPr>
        <p:txBody>
          <a:bodyPr anchorCtr="0" anchor="t" bIns="0" lIns="0" spcFirstLastPara="1" rIns="0" wrap="square" tIns="12700">
            <a:spAutoFit/>
          </a:bodyPr>
          <a:lstStyle/>
          <a:p>
            <a:pPr indent="-258444" lvl="0" marL="270510" marR="408940" rtl="0" algn="l">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Bazen karmaşık koşul değerlendirmeleri yapmak gerekir. Bunların  düzenli bir gösterilimi karar tablolarında yapılabilir.</a:t>
            </a:r>
            <a:endParaRPr/>
          </a:p>
          <a:p>
            <a:pPr indent="0" lvl="0" marL="0" marR="0" rtl="0" algn="l">
              <a:spcBef>
                <a:spcPts val="35"/>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l">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Öncelikle, bütün işlemler saptanmalı, sonra ön koşullar belirlenmelidir.</a:t>
            </a:r>
            <a:endParaRPr/>
          </a:p>
          <a:p>
            <a:pPr indent="0" lvl="0" marL="0" marR="0" rtl="0" algn="l">
              <a:spcBef>
                <a:spcPts val="35"/>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l">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Belirli işlemler ile belirli koşulları birleştirerek tablo oluşturulur.</a:t>
            </a:r>
            <a:endParaRPr/>
          </a:p>
          <a:p>
            <a:pPr indent="0" lvl="0" marL="0" marR="0" rtl="0" algn="l">
              <a:spcBef>
                <a:spcPts val="35"/>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l">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Alt tarafta ise işlemler benzer satırlar olarak gösterilir.</a:t>
            </a:r>
            <a:endParaRPr/>
          </a:p>
        </p:txBody>
      </p:sp>
      <p:pic>
        <p:nvPicPr>
          <p:cNvPr id="534" name="Google Shape;534;p42"/>
          <p:cNvPicPr preferRelativeResize="0"/>
          <p:nvPr/>
        </p:nvPicPr>
        <p:blipFill rotWithShape="1">
          <a:blip r:embed="rId3">
            <a:alphaModFix/>
          </a:blip>
          <a:srcRect b="0" l="0" r="0" t="0"/>
          <a:stretch/>
        </p:blipFill>
        <p:spPr>
          <a:xfrm>
            <a:off x="4585717" y="4716779"/>
            <a:ext cx="3307079" cy="133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Karar Tabloları	</a:t>
            </a:r>
            <a:endParaRPr/>
          </a:p>
        </p:txBody>
      </p:sp>
      <p:pic>
        <p:nvPicPr>
          <p:cNvPr id="540" name="Google Shape;540;p43"/>
          <p:cNvPicPr preferRelativeResize="0"/>
          <p:nvPr/>
        </p:nvPicPr>
        <p:blipFill rotWithShape="1">
          <a:blip r:embed="rId3">
            <a:alphaModFix/>
          </a:blip>
          <a:srcRect b="0" l="0" r="0" t="0"/>
          <a:stretch/>
        </p:blipFill>
        <p:spPr>
          <a:xfrm>
            <a:off x="4588321" y="2064774"/>
            <a:ext cx="5522976" cy="32674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4"/>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Program Tasarım Dili	</a:t>
            </a:r>
            <a:endParaRPr/>
          </a:p>
        </p:txBody>
      </p:sp>
      <p:sp>
        <p:nvSpPr>
          <p:cNvPr id="546" name="Google Shape;546;p44"/>
          <p:cNvSpPr txBox="1"/>
          <p:nvPr/>
        </p:nvSpPr>
        <p:spPr>
          <a:xfrm>
            <a:off x="3838595" y="1705801"/>
            <a:ext cx="7439659" cy="3500445"/>
          </a:xfrm>
          <a:prstGeom prst="rect">
            <a:avLst/>
          </a:prstGeom>
          <a:noFill/>
          <a:ln>
            <a:noFill/>
          </a:ln>
        </p:spPr>
        <p:txBody>
          <a:bodyPr anchorCtr="0" anchor="t" bIns="0" lIns="0" spcFirstLastPara="1" rIns="0" wrap="square" tIns="13325">
            <a:spAutoFit/>
          </a:bodyPr>
          <a:lstStyle/>
          <a:p>
            <a:pPr indent="-258444" lvl="0" marL="270510" marR="0" rtl="0" algn="l">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Program Tasarım Dilleri süreç belirtiminde doğal dillerin</a:t>
            </a:r>
            <a:endParaRPr/>
          </a:p>
          <a:p>
            <a:pPr indent="0" lvl="0" marL="270510" marR="0" rtl="0" algn="l">
              <a:spcBef>
                <a:spcPts val="0"/>
              </a:spcBef>
              <a:spcAft>
                <a:spcPts val="0"/>
              </a:spcAft>
              <a:buNone/>
            </a:pPr>
            <a:r>
              <a:rPr lang="en-US" sz="1800">
                <a:solidFill>
                  <a:schemeClr val="dk1"/>
                </a:solidFill>
                <a:latin typeface="Corbel"/>
                <a:ea typeface="Corbel"/>
                <a:cs typeface="Corbel"/>
                <a:sym typeface="Corbel"/>
              </a:rPr>
              <a:t>programlama dili ile sentezlenmesi şeklinde ortaya çıkmıştır.</a:t>
            </a:r>
            <a:endParaRPr/>
          </a:p>
          <a:p>
            <a:pPr indent="0" lvl="0" marL="0" marR="0" rtl="0" algn="l">
              <a:spcBef>
                <a:spcPts val="55"/>
              </a:spcBef>
              <a:spcAft>
                <a:spcPts val="0"/>
              </a:spcAft>
              <a:buNone/>
            </a:pPr>
            <a:r>
              <a:t/>
            </a:r>
            <a:endParaRPr sz="1800">
              <a:solidFill>
                <a:schemeClr val="dk1"/>
              </a:solidFill>
              <a:latin typeface="Corbel"/>
              <a:ea typeface="Corbel"/>
              <a:cs typeface="Corbel"/>
              <a:sym typeface="Corbel"/>
            </a:endParaRPr>
          </a:p>
          <a:p>
            <a:pPr indent="-258444" lvl="0" marL="270510" marR="5080" rtl="0" algn="l">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Hangi programlama dilinin kullanılacağından bağımsız özellikler  bulunmalıdır.</a:t>
            </a:r>
            <a:endParaRPr/>
          </a:p>
          <a:p>
            <a:pPr indent="0" lvl="0" marL="396875" marR="0" rtl="0" algn="l">
              <a:spcBef>
                <a:spcPts val="400"/>
              </a:spcBef>
              <a:spcAft>
                <a:spcPts val="0"/>
              </a:spcAft>
              <a:buNone/>
            </a:pPr>
            <a:r>
              <a:rPr lang="en-US" sz="1800">
                <a:solidFill>
                  <a:schemeClr val="dk1"/>
                </a:solidFill>
                <a:latin typeface="Corbel"/>
                <a:ea typeface="Corbel"/>
                <a:cs typeface="Corbel"/>
                <a:sym typeface="Corbel"/>
              </a:rPr>
              <a:t>DO</a:t>
            </a:r>
            <a:endParaRPr/>
          </a:p>
          <a:p>
            <a:pPr indent="0" lvl="0" marL="579755" marR="0" rtl="0" algn="l">
              <a:spcBef>
                <a:spcPts val="385"/>
              </a:spcBef>
              <a:spcAft>
                <a:spcPts val="0"/>
              </a:spcAft>
              <a:buNone/>
            </a:pPr>
            <a:r>
              <a:rPr lang="en-US" sz="1800">
                <a:solidFill>
                  <a:schemeClr val="dk1"/>
                </a:solidFill>
                <a:latin typeface="Corbel"/>
                <a:ea typeface="Corbel"/>
                <a:cs typeface="Corbel"/>
                <a:sym typeface="Corbel"/>
              </a:rPr>
              <a:t>Hesap Numarasını Oku</a:t>
            </a:r>
            <a:endParaRPr/>
          </a:p>
          <a:p>
            <a:pPr indent="-239394" lvl="0" marL="819150" marR="2449195" rtl="0" algn="l">
              <a:lnSpc>
                <a:spcPct val="85555"/>
              </a:lnSpc>
              <a:spcBef>
                <a:spcPts val="560"/>
              </a:spcBef>
              <a:spcAft>
                <a:spcPts val="0"/>
              </a:spcAft>
              <a:buNone/>
            </a:pPr>
            <a:r>
              <a:rPr lang="en-US" sz="1800">
                <a:solidFill>
                  <a:schemeClr val="dk1"/>
                </a:solidFill>
                <a:latin typeface="Corbel"/>
                <a:ea typeface="Corbel"/>
                <a:cs typeface="Corbel"/>
                <a:sym typeface="Corbel"/>
              </a:rPr>
              <a:t>IF (hesap numarası geçerli değil) başlangıca dön  işlem türünü iste</a:t>
            </a:r>
            <a:endParaRPr/>
          </a:p>
          <a:p>
            <a:pPr indent="0" lvl="0" marL="579755" marR="0" rtl="0" algn="l">
              <a:spcBef>
                <a:spcPts val="395"/>
              </a:spcBef>
              <a:spcAft>
                <a:spcPts val="0"/>
              </a:spcAft>
              <a:buNone/>
            </a:pPr>
            <a:r>
              <a:rPr lang="en-US" sz="1800">
                <a:solidFill>
                  <a:schemeClr val="dk1"/>
                </a:solidFill>
                <a:latin typeface="Corbel"/>
                <a:ea typeface="Corbel"/>
                <a:cs typeface="Corbel"/>
                <a:sym typeface="Corbel"/>
              </a:rPr>
              <a:t>IF (para yatırma islemi) { para_yatir(); Başlangıca dön}</a:t>
            </a:r>
            <a:endParaRPr/>
          </a:p>
          <a:p>
            <a:pPr indent="182244" lvl="0" marL="396875" marR="3488690" rtl="0" algn="l">
              <a:lnSpc>
                <a:spcPct val="120000"/>
              </a:lnSpc>
              <a:spcBef>
                <a:spcPts val="0"/>
              </a:spcBef>
              <a:spcAft>
                <a:spcPts val="0"/>
              </a:spcAft>
              <a:buNone/>
            </a:pPr>
            <a:r>
              <a:rPr lang="en-US" sz="1800">
                <a:solidFill>
                  <a:schemeClr val="dk1"/>
                </a:solidFill>
                <a:latin typeface="Corbel"/>
                <a:ea typeface="Corbel"/>
                <a:cs typeface="Corbel"/>
                <a:sym typeface="Corbel"/>
              </a:rPr>
              <a:t>IF (yeterli bakiye yok) başlangıca dön  WHILE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8"/>
          <p:cNvSpPr txBox="1"/>
          <p:nvPr>
            <p:ph type="title"/>
          </p:nvPr>
        </p:nvSpPr>
        <p:spPr>
          <a:xfrm>
            <a:off x="457201" y="557189"/>
            <a:ext cx="4549002" cy="57436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İçerik</a:t>
            </a:r>
            <a:endParaRPr/>
          </a:p>
        </p:txBody>
      </p:sp>
      <p:grpSp>
        <p:nvGrpSpPr>
          <p:cNvPr id="127" name="Google Shape;127;p18"/>
          <p:cNvGrpSpPr/>
          <p:nvPr/>
        </p:nvGrpSpPr>
        <p:grpSpPr>
          <a:xfrm>
            <a:off x="5181600" y="929134"/>
            <a:ext cx="6172199" cy="4999725"/>
            <a:chOff x="0" y="371945"/>
            <a:chExt cx="6172199" cy="4999725"/>
          </a:xfrm>
        </p:grpSpPr>
        <p:sp>
          <p:nvSpPr>
            <p:cNvPr id="128" name="Google Shape;128;p18"/>
            <p:cNvSpPr/>
            <p:nvPr/>
          </p:nvSpPr>
          <p:spPr>
            <a:xfrm>
              <a:off x="0" y="371945"/>
              <a:ext cx="6172199" cy="647595"/>
            </a:xfrm>
            <a:prstGeom prst="roundRect">
              <a:avLst>
                <a:gd fmla="val 16667" name="adj"/>
              </a:avLst>
            </a:prstGeom>
            <a:solidFill>
              <a:srgbClr val="9BBEBD"/>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nvSpPr>
          <p:spPr>
            <a:xfrm>
              <a:off x="31613" y="403558"/>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Yazılım Tasarımının Önemi</a:t>
              </a:r>
              <a:endParaRPr b="0" i="0" sz="2700" u="none" cap="none" strike="noStrike">
                <a:solidFill>
                  <a:schemeClr val="lt1"/>
                </a:solidFill>
                <a:latin typeface="Corbel"/>
                <a:ea typeface="Corbel"/>
                <a:cs typeface="Corbel"/>
                <a:sym typeface="Corbel"/>
              </a:endParaRPr>
            </a:p>
          </p:txBody>
        </p:sp>
        <p:sp>
          <p:nvSpPr>
            <p:cNvPr id="130" name="Google Shape;130;p18"/>
            <p:cNvSpPr/>
            <p:nvPr/>
          </p:nvSpPr>
          <p:spPr>
            <a:xfrm>
              <a:off x="0" y="1097300"/>
              <a:ext cx="6172199" cy="647595"/>
            </a:xfrm>
            <a:prstGeom prst="roundRect">
              <a:avLst>
                <a:gd fmla="val 16667" name="adj"/>
              </a:avLst>
            </a:prstGeom>
            <a:solidFill>
              <a:srgbClr val="D1CB6B"/>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31613" y="1128913"/>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Tasarım Kavramları</a:t>
              </a:r>
              <a:endParaRPr/>
            </a:p>
          </p:txBody>
        </p:sp>
        <p:sp>
          <p:nvSpPr>
            <p:cNvPr id="132" name="Google Shape;132;p18"/>
            <p:cNvSpPr/>
            <p:nvPr/>
          </p:nvSpPr>
          <p:spPr>
            <a:xfrm>
              <a:off x="0" y="1822655"/>
              <a:ext cx="6172199" cy="647595"/>
            </a:xfrm>
            <a:prstGeom prst="roundRect">
              <a:avLst>
                <a:gd fmla="val 16667" name="adj"/>
              </a:avLst>
            </a:prstGeom>
            <a:solidFill>
              <a:schemeClr val="accent4"/>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txBox="1"/>
            <p:nvPr/>
          </p:nvSpPr>
          <p:spPr>
            <a:xfrm>
              <a:off x="31613" y="1854268"/>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Yapısal Tasarım</a:t>
              </a:r>
              <a:endParaRPr/>
            </a:p>
          </p:txBody>
        </p:sp>
        <p:sp>
          <p:nvSpPr>
            <p:cNvPr id="134" name="Google Shape;134;p18"/>
            <p:cNvSpPr/>
            <p:nvPr/>
          </p:nvSpPr>
          <p:spPr>
            <a:xfrm>
              <a:off x="0" y="2548010"/>
              <a:ext cx="6172199" cy="647595"/>
            </a:xfrm>
            <a:prstGeom prst="roundRect">
              <a:avLst>
                <a:gd fmla="val 16667" name="adj"/>
              </a:avLst>
            </a:prstGeom>
            <a:solidFill>
              <a:srgbClr val="C79F5B"/>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nvSpPr>
          <p:spPr>
            <a:xfrm>
              <a:off x="31613" y="2579623"/>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Tasarlanması Gereken Ortak Alt Sistemler</a:t>
              </a:r>
              <a:endParaRPr/>
            </a:p>
          </p:txBody>
        </p:sp>
        <p:sp>
          <p:nvSpPr>
            <p:cNvPr id="136" name="Google Shape;136;p18"/>
            <p:cNvSpPr/>
            <p:nvPr/>
          </p:nvSpPr>
          <p:spPr>
            <a:xfrm>
              <a:off x="0" y="3273365"/>
              <a:ext cx="6172199" cy="647595"/>
            </a:xfrm>
            <a:prstGeom prst="roundRect">
              <a:avLst>
                <a:gd fmla="val 16667" name="adj"/>
              </a:avLst>
            </a:prstGeom>
            <a:solidFill>
              <a:schemeClr val="accent6"/>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31613" y="3304978"/>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Kullanıcı Arayüz Tasarımı</a:t>
              </a:r>
              <a:endParaRPr b="0" i="0" sz="2700" u="none" cap="none" strike="noStrike">
                <a:solidFill>
                  <a:schemeClr val="lt1"/>
                </a:solidFill>
                <a:latin typeface="Corbel"/>
                <a:ea typeface="Corbel"/>
                <a:cs typeface="Corbel"/>
                <a:sym typeface="Corbel"/>
              </a:endParaRPr>
            </a:p>
          </p:txBody>
        </p:sp>
        <p:sp>
          <p:nvSpPr>
            <p:cNvPr id="138" name="Google Shape;138;p18"/>
            <p:cNvSpPr/>
            <p:nvPr/>
          </p:nvSpPr>
          <p:spPr>
            <a:xfrm>
              <a:off x="0" y="3998720"/>
              <a:ext cx="6172199" cy="647595"/>
            </a:xfrm>
            <a:prstGeom prst="roundRect">
              <a:avLst>
                <a:gd fmla="val 16667" name="adj"/>
              </a:avLst>
            </a:prstGeom>
            <a:solidFill>
              <a:srgbClr val="9BBEBD"/>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31613" y="4030333"/>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Tasarım Kalite Ölçütleri</a:t>
              </a:r>
              <a:endParaRPr b="0" i="0" sz="2700" u="none" cap="none" strike="noStrike">
                <a:solidFill>
                  <a:schemeClr val="lt1"/>
                </a:solidFill>
                <a:latin typeface="Corbel"/>
                <a:ea typeface="Corbel"/>
                <a:cs typeface="Corbel"/>
                <a:sym typeface="Corbel"/>
              </a:endParaRPr>
            </a:p>
          </p:txBody>
        </p:sp>
        <p:sp>
          <p:nvSpPr>
            <p:cNvPr id="140" name="Google Shape;140;p18"/>
            <p:cNvSpPr/>
            <p:nvPr/>
          </p:nvSpPr>
          <p:spPr>
            <a:xfrm>
              <a:off x="0" y="4724075"/>
              <a:ext cx="6172199" cy="647595"/>
            </a:xfrm>
            <a:prstGeom prst="roundRect">
              <a:avLst>
                <a:gd fmla="val 16667" name="adj"/>
              </a:avLst>
            </a:prstGeom>
            <a:solidFill>
              <a:srgbClr val="D1CB6B"/>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31613" y="4755688"/>
              <a:ext cx="6108973"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orbel"/>
                <a:buNone/>
              </a:pPr>
              <a:r>
                <a:rPr b="0" i="0" lang="en-US" sz="2700" u="none" cap="none" strike="noStrike">
                  <a:solidFill>
                    <a:schemeClr val="lt1"/>
                  </a:solidFill>
                  <a:latin typeface="Corbel"/>
                  <a:ea typeface="Corbel"/>
                  <a:cs typeface="Corbel"/>
                  <a:sym typeface="Corbel"/>
                </a:rPr>
                <a:t>Yapışıklık</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0" name="Shape 550"/>
        <p:cNvGrpSpPr/>
        <p:nvPr/>
      </p:nvGrpSpPr>
      <p:grpSpPr>
        <a:xfrm>
          <a:off x="0" y="0"/>
          <a:ext cx="0" cy="0"/>
          <a:chOff x="0" y="0"/>
          <a:chExt cx="0" cy="0"/>
        </a:xfrm>
      </p:grpSpPr>
      <p:sp>
        <p:nvSpPr>
          <p:cNvPr id="551" name="Google Shape;551;p45"/>
          <p:cNvSpPr txBox="1"/>
          <p:nvPr>
            <p:ph type="title"/>
          </p:nvPr>
        </p:nvSpPr>
        <p:spPr>
          <a:xfrm>
            <a:off x="643467" y="2353062"/>
            <a:ext cx="2434030" cy="2258529"/>
          </a:xfrm>
          <a:prstGeom prst="rect">
            <a:avLst/>
          </a:prstGeom>
          <a:noFill/>
          <a:ln>
            <a:noFill/>
          </a:ln>
        </p:spPr>
        <p:txBody>
          <a:bodyPr anchorCtr="0" anchor="ctr" bIns="0" lIns="0" spcFirstLastPara="1" rIns="0" wrap="square" tIns="12700">
            <a:spAutoFit/>
          </a:bodyPr>
          <a:lstStyle/>
          <a:p>
            <a:pPr indent="0" lvl="0" marL="12827" rtl="0" algn="l">
              <a:lnSpc>
                <a:spcPct val="100000"/>
              </a:lnSpc>
              <a:spcBef>
                <a:spcPts val="0"/>
              </a:spcBef>
              <a:spcAft>
                <a:spcPts val="0"/>
              </a:spcAft>
              <a:buClr>
                <a:srgbClr val="FFFFFF"/>
              </a:buClr>
              <a:buSzPts val="3636"/>
              <a:buFont typeface="Corbel"/>
              <a:buNone/>
            </a:pPr>
            <a:r>
              <a:rPr lang="en-US" sz="3636">
                <a:solidFill>
                  <a:srgbClr val="FFFFFF"/>
                </a:solidFill>
                <a:latin typeface="Corbel"/>
                <a:ea typeface="Corbel"/>
                <a:cs typeface="Corbel"/>
                <a:sym typeface="Corbel"/>
              </a:rPr>
              <a:t>Tasarlanması Gereken Ortak Alt Sistemler</a:t>
            </a:r>
            <a:endParaRPr sz="3600"/>
          </a:p>
        </p:txBody>
      </p:sp>
      <p:sp>
        <p:nvSpPr>
          <p:cNvPr id="552" name="Google Shape;552;p45"/>
          <p:cNvSpPr txBox="1"/>
          <p:nvPr/>
        </p:nvSpPr>
        <p:spPr>
          <a:xfrm>
            <a:off x="4982062" y="1072879"/>
            <a:ext cx="3098931" cy="2636619"/>
          </a:xfrm>
          <a:prstGeom prst="rect">
            <a:avLst/>
          </a:prstGeom>
          <a:noFill/>
          <a:ln>
            <a:noFill/>
          </a:ln>
        </p:spPr>
        <p:txBody>
          <a:bodyPr anchorCtr="0" anchor="t" bIns="0" lIns="0" spcFirstLastPara="1" rIns="0" wrap="square" tIns="12700">
            <a:spAutoFit/>
          </a:bodyPr>
          <a:lstStyle/>
          <a:p>
            <a:pPr indent="-260388" lvl="0" marL="272574" marR="0" rtl="0" algn="l">
              <a:spcBef>
                <a:spcPts val="0"/>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Yetkilendirme altsistemi</a:t>
            </a:r>
            <a:endParaRPr sz="1800">
              <a:solidFill>
                <a:schemeClr val="lt1"/>
              </a:solidFill>
              <a:latin typeface="Corbel"/>
              <a:ea typeface="Corbel"/>
              <a:cs typeface="Corbel"/>
              <a:sym typeface="Corbel"/>
            </a:endParaRPr>
          </a:p>
          <a:p>
            <a:pPr indent="-260388" lvl="0" marL="272574" marR="0" rtl="0" algn="l">
              <a:spcBef>
                <a:spcPts val="1530"/>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Güvenlik altsistemi</a:t>
            </a:r>
            <a:endParaRPr sz="1800">
              <a:solidFill>
                <a:schemeClr val="lt1"/>
              </a:solidFill>
              <a:latin typeface="Corbel"/>
              <a:ea typeface="Corbel"/>
              <a:cs typeface="Corbel"/>
              <a:sym typeface="Corbel"/>
            </a:endParaRPr>
          </a:p>
          <a:p>
            <a:pPr indent="-260388" lvl="0" marL="272574" marR="0" rtl="0" algn="l">
              <a:spcBef>
                <a:spcPts val="1525"/>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Yedekleme altsistemi</a:t>
            </a:r>
            <a:endParaRPr sz="1800">
              <a:solidFill>
                <a:schemeClr val="lt1"/>
              </a:solidFill>
              <a:latin typeface="Corbel"/>
              <a:ea typeface="Corbel"/>
              <a:cs typeface="Corbel"/>
              <a:sym typeface="Corbel"/>
            </a:endParaRPr>
          </a:p>
          <a:p>
            <a:pPr indent="-260388" lvl="0" marL="272574" marR="0" rtl="0" algn="l">
              <a:spcBef>
                <a:spcPts val="1530"/>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Veri transferi altsistemi</a:t>
            </a:r>
            <a:endParaRPr sz="1800">
              <a:solidFill>
                <a:schemeClr val="lt1"/>
              </a:solidFill>
              <a:latin typeface="Corbel"/>
              <a:ea typeface="Corbel"/>
              <a:cs typeface="Corbel"/>
              <a:sym typeface="Corbel"/>
            </a:endParaRPr>
          </a:p>
          <a:p>
            <a:pPr indent="-260388" lvl="0" marL="272574" marR="0" rtl="0" algn="l">
              <a:spcBef>
                <a:spcPts val="1530"/>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Arşiv altsistemi</a:t>
            </a:r>
            <a:endParaRPr sz="1800">
              <a:solidFill>
                <a:schemeClr val="lt1"/>
              </a:solidFill>
              <a:latin typeface="Corbel"/>
              <a:ea typeface="Corbel"/>
              <a:cs typeface="Corbel"/>
              <a:sym typeface="Corbel"/>
            </a:endParaRPr>
          </a:p>
          <a:p>
            <a:pPr indent="-260388" lvl="0" marL="272574" marR="0" rtl="0" algn="l">
              <a:spcBef>
                <a:spcPts val="1525"/>
              </a:spcBef>
              <a:spcAft>
                <a:spcPts val="0"/>
              </a:spcAft>
              <a:buClr>
                <a:srgbClr val="1CACE3"/>
              </a:buClr>
              <a:buSzPts val="1414"/>
              <a:buFont typeface="Noto Sans Symbols"/>
              <a:buChar char="●"/>
            </a:pPr>
            <a:r>
              <a:rPr lang="en-US" sz="1800">
                <a:solidFill>
                  <a:schemeClr val="lt1"/>
                </a:solidFill>
                <a:latin typeface="Corbel"/>
                <a:ea typeface="Corbel"/>
                <a:cs typeface="Corbel"/>
                <a:sym typeface="Corbel"/>
              </a:rPr>
              <a:t>Dönüştürme altsistemi</a:t>
            </a:r>
            <a:endParaRPr sz="1800">
              <a:solidFill>
                <a:schemeClr val="lt1"/>
              </a:solidFill>
              <a:latin typeface="Corbel"/>
              <a:ea typeface="Corbel"/>
              <a:cs typeface="Corbel"/>
              <a:sym typeface="Corbel"/>
            </a:endParaRPr>
          </a:p>
        </p:txBody>
      </p:sp>
      <p:pic>
        <p:nvPicPr>
          <p:cNvPr id="553" name="Google Shape;553;p45"/>
          <p:cNvPicPr preferRelativeResize="0"/>
          <p:nvPr/>
        </p:nvPicPr>
        <p:blipFill rotWithShape="1">
          <a:blip r:embed="rId3">
            <a:alphaModFix/>
          </a:blip>
          <a:srcRect b="0" l="0" r="0" t="0"/>
          <a:stretch/>
        </p:blipFill>
        <p:spPr>
          <a:xfrm>
            <a:off x="8318335" y="3790376"/>
            <a:ext cx="3230198" cy="19947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Yetkilendirme Alt Sistemi	</a:t>
            </a:r>
            <a:endParaRPr/>
          </a:p>
        </p:txBody>
      </p:sp>
      <p:sp>
        <p:nvSpPr>
          <p:cNvPr id="559" name="Google Shape;559;p46"/>
          <p:cNvSpPr txBox="1"/>
          <p:nvPr/>
        </p:nvSpPr>
        <p:spPr>
          <a:xfrm>
            <a:off x="3838595" y="2182742"/>
            <a:ext cx="7177405" cy="2483372"/>
          </a:xfrm>
          <a:prstGeom prst="rect">
            <a:avLst/>
          </a:prstGeom>
          <a:noFill/>
          <a:ln>
            <a:noFill/>
          </a:ln>
        </p:spPr>
        <p:txBody>
          <a:bodyPr anchorCtr="0" anchor="t" bIns="0" lIns="0" spcFirstLastPara="1" rIns="0" wrap="square" tIns="13325">
            <a:spAutoFit/>
          </a:bodyPr>
          <a:lstStyle/>
          <a:p>
            <a:pPr indent="-258444" lvl="0" marL="270510" marR="0" rtl="0" algn="l">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Özellikle kurumsal uygulamalarda farklı kullanıcıların</a:t>
            </a:r>
            <a:endParaRPr/>
          </a:p>
          <a:p>
            <a:pPr indent="0" lvl="0" marL="270510" marR="0" rtl="0" algn="l">
              <a:spcBef>
                <a:spcPts val="0"/>
              </a:spcBef>
              <a:spcAft>
                <a:spcPts val="0"/>
              </a:spcAft>
              <a:buNone/>
            </a:pPr>
            <a:r>
              <a:rPr lang="en-US" sz="1800">
                <a:solidFill>
                  <a:schemeClr val="dk1"/>
                </a:solidFill>
                <a:latin typeface="Corbel"/>
                <a:ea typeface="Corbel"/>
                <a:cs typeface="Corbel"/>
                <a:sym typeface="Corbel"/>
              </a:rPr>
              <a:t>kullanabilecekleri ve kullanamayacakları özellikleri ifade eder.</a:t>
            </a:r>
            <a:endParaRPr/>
          </a:p>
          <a:p>
            <a:pPr indent="-215265" lvl="1" marL="570230" marR="0" rtl="0" algn="l">
              <a:spcBef>
                <a:spcPts val="52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İşlev bazında yetkilendirme</a:t>
            </a:r>
            <a:endParaRPr/>
          </a:p>
          <a:p>
            <a:pPr indent="-215265" lvl="1" marL="570230" marR="0" rtl="0" algn="l">
              <a:spcBef>
                <a:spcPts val="515"/>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Ekran bazında yetkilendirme</a:t>
            </a:r>
            <a:endParaRPr/>
          </a:p>
          <a:p>
            <a:pPr indent="-215265" lvl="1" marL="570230" marR="0" rtl="0" algn="l">
              <a:spcBef>
                <a:spcPts val="515"/>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Ekran alanları bazında yetkilendirme</a:t>
            </a:r>
            <a:endParaRPr/>
          </a:p>
          <a:p>
            <a:pPr indent="0" lvl="1" marL="457200" marR="0" rtl="0" algn="l">
              <a:spcBef>
                <a:spcPts val="25"/>
              </a:spcBef>
              <a:spcAft>
                <a:spcPts val="0"/>
              </a:spcAft>
              <a:buClr>
                <a:srgbClr val="9999FF"/>
              </a:buClr>
              <a:buSzPts val="1800"/>
              <a:buFont typeface="Noto Sans Symbols"/>
              <a:buNone/>
            </a:pPr>
            <a:r>
              <a:t/>
            </a:r>
            <a:endParaRPr b="0" i="0" sz="1800" u="none" cap="none" strike="noStrike">
              <a:solidFill>
                <a:schemeClr val="dk1"/>
              </a:solidFill>
              <a:latin typeface="Corbel"/>
              <a:ea typeface="Corbel"/>
              <a:cs typeface="Corbel"/>
              <a:sym typeface="Corbel"/>
            </a:endParaRPr>
          </a:p>
          <a:p>
            <a:pPr indent="-258444" lvl="0" marL="270510" marR="986789" rtl="0" algn="l">
              <a:spcBef>
                <a:spcPts val="5"/>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Oracle veri tabanına erişim konusunda yetkilendirme  yapmaktadır.</a:t>
            </a:r>
            <a:endParaRPr/>
          </a:p>
        </p:txBody>
      </p:sp>
      <p:pic>
        <p:nvPicPr>
          <p:cNvPr id="560" name="Google Shape;560;p46"/>
          <p:cNvPicPr preferRelativeResize="0"/>
          <p:nvPr/>
        </p:nvPicPr>
        <p:blipFill rotWithShape="1">
          <a:blip r:embed="rId3">
            <a:alphaModFix/>
          </a:blip>
          <a:srcRect b="0" l="0" r="0" t="0"/>
          <a:stretch/>
        </p:blipFill>
        <p:spPr>
          <a:xfrm>
            <a:off x="638950" y="983128"/>
            <a:ext cx="1571243" cy="15712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7"/>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Güvenlik Alt Sistemi	</a:t>
            </a:r>
            <a:endParaRPr/>
          </a:p>
        </p:txBody>
      </p:sp>
      <p:sp>
        <p:nvSpPr>
          <p:cNvPr id="566" name="Google Shape;566;p47"/>
          <p:cNvSpPr txBox="1"/>
          <p:nvPr/>
        </p:nvSpPr>
        <p:spPr>
          <a:xfrm>
            <a:off x="3877924" y="1301024"/>
            <a:ext cx="7206615" cy="3091231"/>
          </a:xfrm>
          <a:prstGeom prst="rect">
            <a:avLst/>
          </a:prstGeom>
          <a:noFill/>
          <a:ln>
            <a:noFill/>
          </a:ln>
        </p:spPr>
        <p:txBody>
          <a:bodyPr anchorCtr="0" anchor="t" bIns="0" lIns="0" spcFirstLastPara="1" rIns="0" wrap="square" tIns="13325">
            <a:spAutoFit/>
          </a:bodyPr>
          <a:lstStyle/>
          <a:p>
            <a:pPr indent="-343535" lvl="0" marL="355600" marR="52705"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Güvenlik alt sistemi, bilgi sisteminde yapılan işlerin ve yapan  kullanıcıların izlerinin saklanması ve gereken durumlarda  sunulması ile ilgilidir.</a:t>
            </a:r>
            <a:endParaRPr/>
          </a:p>
          <a:p>
            <a:pPr indent="0" lvl="0" marL="0" marR="0" rtl="0" algn="just">
              <a:spcBef>
                <a:spcPts val="25"/>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343535" lvl="0" marL="355600" marR="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Bir çok yazılım geliştirme ortamı ve işletim sistemi, bu amaca</a:t>
            </a:r>
            <a:endParaRPr/>
          </a:p>
          <a:p>
            <a:pPr indent="0" lvl="0" marL="355600" marR="0" rtl="0" algn="just">
              <a:spcBef>
                <a:spcPts val="5"/>
              </a:spcBef>
              <a:spcAft>
                <a:spcPts val="0"/>
              </a:spcAft>
              <a:buNone/>
            </a:pPr>
            <a:r>
              <a:rPr lang="en-US" sz="1800">
                <a:solidFill>
                  <a:schemeClr val="dk1"/>
                </a:solidFill>
                <a:latin typeface="Corbel"/>
                <a:ea typeface="Corbel"/>
                <a:cs typeface="Corbel"/>
                <a:sym typeface="Corbel"/>
              </a:rPr>
              <a:t>yönelik olarak, "sistem günlüğü" olanakları sağlamaktadır.</a:t>
            </a:r>
            <a:endParaRPr/>
          </a:p>
          <a:p>
            <a:pPr indent="0" lvl="0" marL="0" marR="0" rtl="0" algn="just">
              <a:spcBef>
                <a:spcPts val="25"/>
              </a:spcBef>
              <a:spcAft>
                <a:spcPts val="0"/>
              </a:spcAft>
              <a:buNone/>
            </a:pPr>
            <a:r>
              <a:t/>
            </a:r>
            <a:endParaRPr sz="1800">
              <a:solidFill>
                <a:schemeClr val="dk1"/>
              </a:solidFill>
              <a:latin typeface="Corbel"/>
              <a:ea typeface="Corbel"/>
              <a:cs typeface="Corbel"/>
              <a:sym typeface="Corbel"/>
            </a:endParaRPr>
          </a:p>
          <a:p>
            <a:pPr indent="-343535" lvl="0" marL="355600" marR="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Sistem günlüğü ile sunulanın olanaklar yeterli olmadığı</a:t>
            </a:r>
            <a:endParaRPr/>
          </a:p>
          <a:p>
            <a:pPr indent="0" lvl="0" marL="355600" marR="0" rtl="0" algn="just">
              <a:spcBef>
                <a:spcPts val="0"/>
              </a:spcBef>
              <a:spcAft>
                <a:spcPts val="0"/>
              </a:spcAft>
              <a:buNone/>
            </a:pPr>
            <a:r>
              <a:rPr lang="en-US" sz="1800">
                <a:solidFill>
                  <a:schemeClr val="dk1"/>
                </a:solidFill>
                <a:latin typeface="Corbel"/>
                <a:ea typeface="Corbel"/>
                <a:cs typeface="Corbel"/>
                <a:sym typeface="Corbel"/>
              </a:rPr>
              <a:t>durumlarda ek yazılımlar geliştirilmesi gerekmektedir.</a:t>
            </a:r>
            <a:endParaRPr/>
          </a:p>
          <a:p>
            <a:pPr indent="0" lvl="0" marL="0" marR="0" rtl="0" algn="just">
              <a:spcBef>
                <a:spcPts val="25"/>
              </a:spcBef>
              <a:spcAft>
                <a:spcPts val="0"/>
              </a:spcAft>
              <a:buNone/>
            </a:pPr>
            <a:r>
              <a:t/>
            </a:r>
            <a:endParaRPr sz="1800">
              <a:solidFill>
                <a:schemeClr val="dk1"/>
              </a:solidFill>
              <a:latin typeface="Corbel"/>
              <a:ea typeface="Corbel"/>
              <a:cs typeface="Corbel"/>
              <a:sym typeface="Corbel"/>
            </a:endParaRPr>
          </a:p>
          <a:p>
            <a:pPr indent="-343535" lvl="0" marL="355600" marR="0" rtl="0" algn="just">
              <a:spcBef>
                <a:spcPts val="5"/>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LOG files (Sistem günlüğü)</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Yedekleme Alt Sistemi	</a:t>
            </a:r>
            <a:endParaRPr/>
          </a:p>
        </p:txBody>
      </p:sp>
      <p:sp>
        <p:nvSpPr>
          <p:cNvPr id="572" name="Google Shape;572;p48"/>
          <p:cNvSpPr txBox="1"/>
          <p:nvPr/>
        </p:nvSpPr>
        <p:spPr>
          <a:xfrm>
            <a:off x="3720609" y="1382739"/>
            <a:ext cx="7534909" cy="3635867"/>
          </a:xfrm>
          <a:prstGeom prst="rect">
            <a:avLst/>
          </a:prstGeom>
          <a:noFill/>
          <a:ln>
            <a:noFill/>
          </a:ln>
        </p:spPr>
        <p:txBody>
          <a:bodyPr anchorCtr="0" anchor="t" bIns="0" lIns="0" spcFirstLastPara="1" rIns="0" wrap="square" tIns="40625">
            <a:spAutoFit/>
          </a:bodyPr>
          <a:lstStyle/>
          <a:p>
            <a:pPr indent="-258444" lvl="0" marL="270510" marR="808990" rtl="0" algn="just">
              <a:lnSpc>
                <a:spcPct val="90000"/>
              </a:lnSpc>
              <a:spcBef>
                <a:spcPts val="0"/>
              </a:spcBef>
              <a:spcAft>
                <a:spcPts val="0"/>
              </a:spcAft>
              <a:buClr>
                <a:srgbClr val="1CACE3"/>
              </a:buClr>
              <a:buSzPts val="1421"/>
              <a:buFont typeface="Noto Sans Symbols"/>
              <a:buChar char="●"/>
            </a:pPr>
            <a:r>
              <a:rPr lang="en-US" sz="1800">
                <a:solidFill>
                  <a:schemeClr val="dk1"/>
                </a:solidFill>
                <a:latin typeface="Corbel"/>
                <a:ea typeface="Corbel"/>
                <a:cs typeface="Corbel"/>
                <a:sym typeface="Corbel"/>
              </a:rPr>
              <a:t>Her bilgi sisteminin olağandışı durumlara hazırlıklı olmak amacıyla  kullandıkları veri tabanı (sistem) yedekleme ve yedekten geri alma  işlemlerinin olması gerekmektedir.</a:t>
            </a:r>
            <a:endParaRPr/>
          </a:p>
          <a:p>
            <a:pPr indent="0" lvl="0" marL="0" marR="0" rtl="0" algn="just">
              <a:spcBef>
                <a:spcPts val="50"/>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just">
              <a:lnSpc>
                <a:spcPct val="120277"/>
              </a:lnSpc>
              <a:spcBef>
                <a:spcPts val="5"/>
              </a:spcBef>
              <a:spcAft>
                <a:spcPts val="0"/>
              </a:spcAft>
              <a:buClr>
                <a:srgbClr val="1CACE3"/>
              </a:buClr>
              <a:buSzPts val="1421"/>
              <a:buFont typeface="Noto Sans Symbols"/>
              <a:buChar char="●"/>
            </a:pPr>
            <a:r>
              <a:rPr lang="en-US" sz="1800">
                <a:solidFill>
                  <a:schemeClr val="dk1"/>
                </a:solidFill>
                <a:latin typeface="Corbel"/>
                <a:ea typeface="Corbel"/>
                <a:cs typeface="Corbel"/>
                <a:sym typeface="Corbel"/>
              </a:rPr>
              <a:t>Günümüzde tüm veri tabanı yönetim sistemi geliştirme platformları, oldukça zengin yedekleme ve yedekten geri alma olanakları sağlamaktadır.</a:t>
            </a:r>
            <a:endParaRPr/>
          </a:p>
          <a:p>
            <a:pPr indent="0" lvl="0" marL="0" marR="0" rtl="0" algn="just">
              <a:spcBef>
                <a:spcPts val="5"/>
              </a:spcBef>
              <a:spcAft>
                <a:spcPts val="0"/>
              </a:spcAft>
              <a:buNone/>
            </a:pPr>
            <a:r>
              <a:t/>
            </a:r>
            <a:endParaRPr sz="1800">
              <a:solidFill>
                <a:schemeClr val="dk1"/>
              </a:solidFill>
              <a:latin typeface="Corbel"/>
              <a:ea typeface="Corbel"/>
              <a:cs typeface="Corbel"/>
              <a:sym typeface="Corbel"/>
            </a:endParaRPr>
          </a:p>
          <a:p>
            <a:pPr indent="-258444" lvl="0" marL="270510" marR="240665" rtl="0" algn="just">
              <a:lnSpc>
                <a:spcPct val="113888"/>
              </a:lnSpc>
              <a:spcBef>
                <a:spcPts val="0"/>
              </a:spcBef>
              <a:spcAft>
                <a:spcPts val="0"/>
              </a:spcAft>
              <a:buClr>
                <a:srgbClr val="1CACE3"/>
              </a:buClr>
              <a:buSzPts val="1421"/>
              <a:buFont typeface="Noto Sans Symbols"/>
              <a:buChar char="●"/>
            </a:pPr>
            <a:r>
              <a:rPr lang="en-US" sz="1800">
                <a:solidFill>
                  <a:schemeClr val="dk1"/>
                </a:solidFill>
                <a:latin typeface="Corbel"/>
                <a:ea typeface="Corbel"/>
                <a:cs typeface="Corbel"/>
                <a:sym typeface="Corbel"/>
              </a:rPr>
              <a:t>Bu konuda, tasarım bağlamında yapılması gereken, yedekleme işleminin  düzenlenmesini tasarlamak olmalıdır.</a:t>
            </a:r>
            <a:endParaRPr/>
          </a:p>
          <a:p>
            <a:pPr indent="0" lvl="0" marL="0" marR="0" rtl="0" algn="just">
              <a:spcBef>
                <a:spcPts val="40"/>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535305" rtl="0" algn="just">
              <a:lnSpc>
                <a:spcPct val="113888"/>
              </a:lnSpc>
              <a:spcBef>
                <a:spcPts val="0"/>
              </a:spcBef>
              <a:spcAft>
                <a:spcPts val="0"/>
              </a:spcAft>
              <a:buClr>
                <a:srgbClr val="1CACE3"/>
              </a:buClr>
              <a:buSzPts val="1421"/>
              <a:buFont typeface="Noto Sans Symbols"/>
              <a:buChar char="●"/>
            </a:pPr>
            <a:r>
              <a:rPr lang="en-US" sz="1800">
                <a:solidFill>
                  <a:schemeClr val="dk1"/>
                </a:solidFill>
                <a:latin typeface="Corbel"/>
                <a:ea typeface="Corbel"/>
                <a:cs typeface="Corbel"/>
                <a:sym typeface="Corbel"/>
              </a:rPr>
              <a:t>Yedeklemenin hangi sıklıkla yapılacağı, ne zaman, elle ya da otomatik  olarak yapılıp yapılmayacağı gibi planlamalar, tasarım aşamasında  yapılmalıdır.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Veri İletişim Alt Sistemi	</a:t>
            </a:r>
            <a:endParaRPr/>
          </a:p>
        </p:txBody>
      </p:sp>
      <p:sp>
        <p:nvSpPr>
          <p:cNvPr id="578" name="Google Shape;578;p49"/>
          <p:cNvSpPr txBox="1"/>
          <p:nvPr/>
        </p:nvSpPr>
        <p:spPr>
          <a:xfrm>
            <a:off x="3769769" y="425747"/>
            <a:ext cx="7447915" cy="5595763"/>
          </a:xfrm>
          <a:prstGeom prst="rect">
            <a:avLst/>
          </a:prstGeom>
          <a:noFill/>
          <a:ln>
            <a:noFill/>
          </a:ln>
        </p:spPr>
        <p:txBody>
          <a:bodyPr anchorCtr="0" anchor="t" bIns="0" lIns="0" spcFirstLastPara="1" rIns="0" wrap="square" tIns="12050">
            <a:spAutoFit/>
          </a:bodyPr>
          <a:lstStyle/>
          <a:p>
            <a:pPr indent="-258444" lvl="0" marL="270510" marR="0" rtl="0" algn="just">
              <a:spcBef>
                <a:spcPts val="0"/>
              </a:spcBef>
              <a:spcAft>
                <a:spcPts val="0"/>
              </a:spcAft>
              <a:buClr>
                <a:srgbClr val="1CACE3"/>
              </a:buClr>
              <a:buSzPts val="1406"/>
              <a:buFont typeface="Noto Sans Symbols"/>
              <a:buChar char="●"/>
            </a:pPr>
            <a:r>
              <a:rPr lang="en-US" sz="1800">
                <a:solidFill>
                  <a:schemeClr val="dk1"/>
                </a:solidFill>
                <a:latin typeface="Corbel"/>
                <a:ea typeface="Corbel"/>
                <a:cs typeface="Corbel"/>
                <a:sym typeface="Corbel"/>
              </a:rPr>
              <a:t>Coğrafi olarak dağıtılmış hizmet birimlerinde çalışan makineler arasında veri akışının</a:t>
            </a:r>
            <a:endParaRPr/>
          </a:p>
          <a:p>
            <a:pPr indent="0" lvl="0" marL="270510" marR="0" rtl="0" algn="just">
              <a:spcBef>
                <a:spcPts val="0"/>
              </a:spcBef>
              <a:spcAft>
                <a:spcPts val="0"/>
              </a:spcAft>
              <a:buNone/>
            </a:pPr>
            <a:r>
              <a:rPr lang="en-US" sz="1800">
                <a:solidFill>
                  <a:schemeClr val="dk1"/>
                </a:solidFill>
                <a:latin typeface="Corbel"/>
                <a:ea typeface="Corbel"/>
                <a:cs typeface="Corbel"/>
                <a:sym typeface="Corbel"/>
              </a:rPr>
              <a:t>sağlanması işlemleri</a:t>
            </a:r>
            <a:endParaRPr/>
          </a:p>
          <a:p>
            <a:pPr indent="0" lvl="0" marL="0" marR="0" rtl="0" algn="just">
              <a:spcBef>
                <a:spcPts val="5"/>
              </a:spcBef>
              <a:spcAft>
                <a:spcPts val="0"/>
              </a:spcAft>
              <a:buNone/>
            </a:pPr>
            <a:r>
              <a:t/>
            </a:r>
            <a:endParaRPr sz="1800">
              <a:solidFill>
                <a:schemeClr val="dk1"/>
              </a:solidFill>
              <a:latin typeface="Corbel"/>
              <a:ea typeface="Corbel"/>
              <a:cs typeface="Corbel"/>
              <a:sym typeface="Corbel"/>
            </a:endParaRPr>
          </a:p>
          <a:p>
            <a:pPr indent="-258444" lvl="0" marL="270510" marR="5080" rtl="0" algn="just">
              <a:spcBef>
                <a:spcPts val="0"/>
              </a:spcBef>
              <a:spcAft>
                <a:spcPts val="0"/>
              </a:spcAft>
              <a:buClr>
                <a:srgbClr val="1CACE3"/>
              </a:buClr>
              <a:buSzPts val="1406"/>
              <a:buFont typeface="Noto Sans Symbols"/>
              <a:buChar char="●"/>
            </a:pPr>
            <a:r>
              <a:rPr lang="en-US" sz="1800">
                <a:solidFill>
                  <a:schemeClr val="dk1"/>
                </a:solidFill>
                <a:latin typeface="Corbel"/>
                <a:ea typeface="Corbel"/>
                <a:cs typeface="Corbel"/>
                <a:sym typeface="Corbel"/>
              </a:rPr>
              <a:t>Çevirim içi veri iletimi (real-time): Verinin bir birimden diğerine anında iletilmesi olarak  tanımlanır.</a:t>
            </a:r>
            <a:endParaRPr/>
          </a:p>
          <a:p>
            <a:pPr indent="-257810" lvl="1" marL="613410" marR="0" rtl="0" algn="just">
              <a:spcBef>
                <a:spcPts val="345"/>
              </a:spcBef>
              <a:spcAft>
                <a:spcPts val="0"/>
              </a:spcAft>
              <a:buClr>
                <a:srgbClr val="1CACE3"/>
              </a:buClr>
              <a:buSzPts val="1414"/>
              <a:buFont typeface="Noto Sans Symbols"/>
              <a:buChar char="●"/>
            </a:pPr>
            <a:r>
              <a:rPr b="0" i="0" lang="en-US" sz="1800" u="none" cap="none" strike="noStrike">
                <a:solidFill>
                  <a:schemeClr val="dk1"/>
                </a:solidFill>
                <a:latin typeface="Corbel"/>
                <a:ea typeface="Corbel"/>
                <a:cs typeface="Corbel"/>
                <a:sym typeface="Corbel"/>
              </a:rPr>
              <a:t>Bu tür veri iletişimi, gerçek zamanlı sistemler için oldukça önemlidir.</a:t>
            </a:r>
            <a:endParaRPr/>
          </a:p>
          <a:p>
            <a:pPr indent="-257810" lvl="1" marL="613410" marR="45720" rtl="0" algn="just">
              <a:spcBef>
                <a:spcPts val="335"/>
              </a:spcBef>
              <a:spcAft>
                <a:spcPts val="0"/>
              </a:spcAft>
              <a:buClr>
                <a:srgbClr val="1CACE3"/>
              </a:buClr>
              <a:buSzPts val="1414"/>
              <a:buFont typeface="Noto Sans Symbols"/>
              <a:buChar char="●"/>
            </a:pPr>
            <a:r>
              <a:rPr b="0" i="0" lang="en-US" sz="1800" u="none" cap="none" strike="noStrike">
                <a:solidFill>
                  <a:schemeClr val="dk1"/>
                </a:solidFill>
                <a:latin typeface="Corbel"/>
                <a:ea typeface="Corbel"/>
                <a:cs typeface="Corbel"/>
                <a:sym typeface="Corbel"/>
              </a:rPr>
              <a:t>Bilgi sistemi uygulamalarında, - zamansal kritiklik, gerçek zamanlı uygulamalara oranla daha az  olduğu için - bu tür iletişim çok yaygın değildir.</a:t>
            </a:r>
            <a:endParaRPr/>
          </a:p>
          <a:p>
            <a:pPr indent="0" lvl="1" marL="457200" marR="0" rtl="0" algn="just">
              <a:lnSpc>
                <a:spcPct val="100000"/>
              </a:lnSpc>
              <a:spcBef>
                <a:spcPts val="0"/>
              </a:spcBef>
              <a:spcAft>
                <a:spcPts val="0"/>
              </a:spcAft>
              <a:buClr>
                <a:srgbClr val="1CACE3"/>
              </a:buClr>
              <a:buSzPts val="1800"/>
              <a:buFont typeface="Noto Sans Symbols"/>
              <a:buNone/>
            </a:pPr>
            <a:r>
              <a:t/>
            </a:r>
            <a:endParaRPr b="0" i="0" sz="1800" u="none" cap="none" strike="noStrike">
              <a:solidFill>
                <a:schemeClr val="dk1"/>
              </a:solidFill>
              <a:latin typeface="Corbel"/>
              <a:ea typeface="Corbel"/>
              <a:cs typeface="Corbel"/>
              <a:sym typeface="Corbel"/>
            </a:endParaRPr>
          </a:p>
          <a:p>
            <a:pPr indent="-258444" lvl="0" marL="270510" marR="0" rtl="0" algn="just">
              <a:spcBef>
                <a:spcPts val="975"/>
              </a:spcBef>
              <a:spcAft>
                <a:spcPts val="0"/>
              </a:spcAft>
              <a:buClr>
                <a:srgbClr val="1CACE3"/>
              </a:buClr>
              <a:buSzPts val="1406"/>
              <a:buFont typeface="Noto Sans Symbols"/>
              <a:buChar char="●"/>
            </a:pPr>
            <a:r>
              <a:rPr lang="en-US" sz="1800">
                <a:solidFill>
                  <a:schemeClr val="dk1"/>
                </a:solidFill>
                <a:latin typeface="Corbel"/>
                <a:ea typeface="Corbel"/>
                <a:cs typeface="Corbel"/>
                <a:sym typeface="Corbel"/>
              </a:rPr>
              <a:t>Çevirim dışı veri iletimi (disketler, teypler): Bilgilerin iletişim hatları kanalıyla değil,</a:t>
            </a:r>
            <a:endParaRPr/>
          </a:p>
          <a:p>
            <a:pPr indent="0" lvl="0" marL="270510" marR="0" rtl="0" algn="just">
              <a:spcBef>
                <a:spcPts val="0"/>
              </a:spcBef>
              <a:spcAft>
                <a:spcPts val="0"/>
              </a:spcAft>
              <a:buNone/>
            </a:pPr>
            <a:r>
              <a:rPr lang="en-US" sz="1800">
                <a:solidFill>
                  <a:schemeClr val="dk1"/>
                </a:solidFill>
                <a:latin typeface="Corbel"/>
                <a:ea typeface="Corbel"/>
                <a:cs typeface="Corbel"/>
                <a:sym typeface="Corbel"/>
              </a:rPr>
              <a:t>çevrim dışı ortamlar (teyp, disket, cd vb.) aracılığı ile iletilmesi çevrim dışı iletişim olarak</a:t>
            </a:r>
            <a:endParaRPr/>
          </a:p>
          <a:p>
            <a:pPr indent="0" lvl="0" marL="270510" marR="0" rtl="0" algn="just">
              <a:spcBef>
                <a:spcPts val="0"/>
              </a:spcBef>
              <a:spcAft>
                <a:spcPts val="0"/>
              </a:spcAft>
              <a:buNone/>
            </a:pPr>
            <a:r>
              <a:rPr lang="en-US" sz="1800">
                <a:solidFill>
                  <a:schemeClr val="dk1"/>
                </a:solidFill>
                <a:latin typeface="Corbel"/>
                <a:ea typeface="Corbel"/>
                <a:cs typeface="Corbel"/>
                <a:sym typeface="Corbel"/>
              </a:rPr>
              <a:t>tanımlanmaktadır.</a:t>
            </a:r>
            <a:endParaRPr/>
          </a:p>
          <a:p>
            <a:pPr indent="-257810" lvl="1" marL="613410" marR="0" rtl="0" algn="just">
              <a:spcBef>
                <a:spcPts val="345"/>
              </a:spcBef>
              <a:spcAft>
                <a:spcPts val="0"/>
              </a:spcAft>
              <a:buClr>
                <a:srgbClr val="1CACE3"/>
              </a:buClr>
              <a:buSzPts val="1414"/>
              <a:buFont typeface="Noto Sans Symbols"/>
              <a:buChar char="●"/>
            </a:pPr>
            <a:r>
              <a:rPr b="0" i="0" lang="en-US" sz="1800" u="none" cap="none" strike="noStrike">
                <a:solidFill>
                  <a:schemeClr val="dk1"/>
                </a:solidFill>
                <a:latin typeface="Corbel"/>
                <a:ea typeface="Corbel"/>
                <a:cs typeface="Corbel"/>
                <a:sym typeface="Corbel"/>
              </a:rPr>
              <a:t>Kısacası, "kargo" olarak tanımlanan iletişimin, el ile yapılan türüdür.</a:t>
            </a:r>
            <a:endParaRPr/>
          </a:p>
          <a:p>
            <a:pPr indent="-257810" lvl="1" marL="613410" marR="0" rtl="0" algn="just">
              <a:spcBef>
                <a:spcPts val="335"/>
              </a:spcBef>
              <a:spcAft>
                <a:spcPts val="0"/>
              </a:spcAft>
              <a:buClr>
                <a:srgbClr val="1CACE3"/>
              </a:buClr>
              <a:buSzPts val="1414"/>
              <a:buFont typeface="Noto Sans Symbols"/>
              <a:buChar char="●"/>
            </a:pPr>
            <a:r>
              <a:rPr b="0" i="0" lang="en-US" sz="1800" u="none" cap="none" strike="noStrike">
                <a:solidFill>
                  <a:schemeClr val="dk1"/>
                </a:solidFill>
                <a:latin typeface="Corbel"/>
                <a:ea typeface="Corbel"/>
                <a:cs typeface="Corbel"/>
                <a:sym typeface="Corbel"/>
              </a:rPr>
              <a:t>Ağ iletişiminin sağlanamadığı durumlarda kullanılan bir yöntemdir.</a:t>
            </a:r>
            <a:endParaRPr/>
          </a:p>
          <a:p>
            <a:pPr indent="-257810" lvl="1" marL="613410" marR="0" rtl="0" algn="just">
              <a:spcBef>
                <a:spcPts val="335"/>
              </a:spcBef>
              <a:spcAft>
                <a:spcPts val="0"/>
              </a:spcAft>
              <a:buClr>
                <a:srgbClr val="1CACE3"/>
              </a:buClr>
              <a:buSzPts val="1414"/>
              <a:buFont typeface="Noto Sans Symbols"/>
              <a:buChar char="●"/>
            </a:pPr>
            <a:r>
              <a:rPr b="0" i="0" lang="en-US" sz="1800" u="none" cap="none" strike="noStrike">
                <a:solidFill>
                  <a:schemeClr val="dk1"/>
                </a:solidFill>
                <a:latin typeface="Corbel"/>
                <a:ea typeface="Corbel"/>
                <a:cs typeface="Corbel"/>
                <a:sym typeface="Corbel"/>
              </a:rPr>
              <a:t>Kullanımı giderek azalmaktadır.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Arşiv Alt Sistemi	</a:t>
            </a:r>
            <a:endParaRPr/>
          </a:p>
        </p:txBody>
      </p:sp>
      <p:sp>
        <p:nvSpPr>
          <p:cNvPr id="584" name="Google Shape;584;p50"/>
          <p:cNvSpPr txBox="1"/>
          <p:nvPr/>
        </p:nvSpPr>
        <p:spPr>
          <a:xfrm>
            <a:off x="3740273" y="1246069"/>
            <a:ext cx="7433945" cy="4224875"/>
          </a:xfrm>
          <a:prstGeom prst="rect">
            <a:avLst/>
          </a:prstGeom>
          <a:noFill/>
          <a:ln>
            <a:noFill/>
          </a:ln>
        </p:spPr>
        <p:txBody>
          <a:bodyPr anchorCtr="0" anchor="t" bIns="0" lIns="0" spcFirstLastPara="1" rIns="0" wrap="square" tIns="13325">
            <a:spAutoFit/>
          </a:bodyPr>
          <a:lstStyle/>
          <a:p>
            <a:pPr indent="-258444" lvl="0" marL="270510" marR="0" rtl="0" algn="just">
              <a:spcBef>
                <a:spcPts val="0"/>
              </a:spcBef>
              <a:spcAft>
                <a:spcPts val="0"/>
              </a:spcAft>
              <a:buClr>
                <a:srgbClr val="1CACE3"/>
              </a:buClr>
              <a:buSzPts val="1429"/>
              <a:buFont typeface="Noto Sans Symbols"/>
              <a:buChar char="●"/>
            </a:pPr>
            <a:r>
              <a:rPr lang="en-US" sz="1800">
                <a:solidFill>
                  <a:schemeClr val="dk1"/>
                </a:solidFill>
                <a:latin typeface="Corbel"/>
                <a:ea typeface="Corbel"/>
                <a:cs typeface="Corbel"/>
                <a:sym typeface="Corbel"/>
              </a:rPr>
              <a:t>Belirli bir süre sonrasında sık olarak kullanılmayacak olan bilgilerin ayrılması ve</a:t>
            </a:r>
            <a:endParaRPr/>
          </a:p>
          <a:p>
            <a:pPr indent="0" lvl="0" marL="270510" marR="0" rtl="0" algn="just">
              <a:spcBef>
                <a:spcPts val="0"/>
              </a:spcBef>
              <a:spcAft>
                <a:spcPts val="0"/>
              </a:spcAft>
              <a:buNone/>
            </a:pPr>
            <a:r>
              <a:rPr lang="en-US" sz="1800">
                <a:solidFill>
                  <a:schemeClr val="dk1"/>
                </a:solidFill>
                <a:latin typeface="Corbel"/>
                <a:ea typeface="Corbel"/>
                <a:cs typeface="Corbel"/>
                <a:sym typeface="Corbel"/>
              </a:rPr>
              <a:t>gerektiğinde bu bilgilere erişimi sağlayan alt sistemlerdir.</a:t>
            </a:r>
            <a:endParaRPr/>
          </a:p>
          <a:p>
            <a:pPr indent="0" lvl="0" marL="0" marR="0" rtl="0" algn="just">
              <a:spcBef>
                <a:spcPts val="45"/>
              </a:spcBef>
              <a:spcAft>
                <a:spcPts val="0"/>
              </a:spcAft>
              <a:buNone/>
            </a:pPr>
            <a:r>
              <a:t/>
            </a:r>
            <a:endParaRPr sz="1800">
              <a:solidFill>
                <a:schemeClr val="dk1"/>
              </a:solidFill>
              <a:latin typeface="Corbel"/>
              <a:ea typeface="Corbel"/>
              <a:cs typeface="Corbel"/>
              <a:sym typeface="Corbel"/>
            </a:endParaRPr>
          </a:p>
          <a:p>
            <a:pPr indent="-258444" lvl="0" marL="270510" marR="5080" rtl="0" algn="just">
              <a:spcBef>
                <a:spcPts val="5"/>
              </a:spcBef>
              <a:spcAft>
                <a:spcPts val="0"/>
              </a:spcAft>
              <a:buClr>
                <a:srgbClr val="1CACE3"/>
              </a:buClr>
              <a:buSzPts val="1429"/>
              <a:buFont typeface="Noto Sans Symbols"/>
              <a:buChar char="●"/>
            </a:pPr>
            <a:r>
              <a:rPr lang="en-US" sz="1800">
                <a:solidFill>
                  <a:schemeClr val="dk1"/>
                </a:solidFill>
                <a:latin typeface="Corbel"/>
                <a:ea typeface="Corbel"/>
                <a:cs typeface="Corbel"/>
                <a:sym typeface="Corbel"/>
              </a:rPr>
              <a:t>Örneğin, insan kaynakları yönetimi bilgi sisteminde, emekli olan bir kişiye ilişkin  bilgilerin, çevrim-içi olarak tutulan veri tabanından alınarak, çevrim dışı bir ortama  alınması ve aradan örneğin beş yıl geçtikten sonra, pasaport işlemleri için gerek  duyulabilecek kişi bilgilerine erişilmesini sağlayan işlemler arşiv alt sistemleri  tarafından gerçekleştirilmektedir.</a:t>
            </a:r>
            <a:endParaRPr/>
          </a:p>
          <a:p>
            <a:pPr indent="0" lvl="0" marL="0" marR="0" rtl="0" algn="just">
              <a:spcBef>
                <a:spcPts val="50"/>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just">
              <a:spcBef>
                <a:spcPts val="0"/>
              </a:spcBef>
              <a:spcAft>
                <a:spcPts val="0"/>
              </a:spcAft>
              <a:buClr>
                <a:srgbClr val="1CACE3"/>
              </a:buClr>
              <a:buSzPts val="1429"/>
              <a:buFont typeface="Noto Sans Symbols"/>
              <a:buChar char="●"/>
            </a:pPr>
            <a:r>
              <a:rPr lang="en-US" sz="1800">
                <a:solidFill>
                  <a:schemeClr val="dk1"/>
                </a:solidFill>
                <a:latin typeface="Corbel"/>
                <a:ea typeface="Corbel"/>
                <a:cs typeface="Corbel"/>
                <a:sym typeface="Corbel"/>
              </a:rPr>
              <a:t>İşlem türü olarak ortak bir çok özellik içeren arşiv alt sistemleri, uygulama bazında</a:t>
            </a:r>
            <a:endParaRPr/>
          </a:p>
          <a:p>
            <a:pPr indent="0" lvl="0" marL="270510" marR="0" rtl="0" algn="just">
              <a:spcBef>
                <a:spcPts val="0"/>
              </a:spcBef>
              <a:spcAft>
                <a:spcPts val="0"/>
              </a:spcAft>
              <a:buNone/>
            </a:pPr>
            <a:r>
              <a:rPr lang="en-US" sz="1800">
                <a:solidFill>
                  <a:schemeClr val="dk1"/>
                </a:solidFill>
                <a:latin typeface="Corbel"/>
                <a:ea typeface="Corbel"/>
                <a:cs typeface="Corbel"/>
                <a:sym typeface="Corbel"/>
              </a:rPr>
              <a:t>az da olsa farklılaşabilmektedir.</a:t>
            </a:r>
            <a:endParaRPr/>
          </a:p>
          <a:p>
            <a:pPr indent="0" lvl="0" marL="0" marR="0" rtl="0" algn="just">
              <a:spcBef>
                <a:spcPts val="50"/>
              </a:spcBef>
              <a:spcAft>
                <a:spcPts val="0"/>
              </a:spcAft>
              <a:buNone/>
            </a:pPr>
            <a:r>
              <a:t/>
            </a:r>
            <a:endParaRPr sz="1800">
              <a:solidFill>
                <a:schemeClr val="dk1"/>
              </a:solidFill>
              <a:latin typeface="Corbel"/>
              <a:ea typeface="Corbel"/>
              <a:cs typeface="Corbel"/>
              <a:sym typeface="Corbel"/>
            </a:endParaRPr>
          </a:p>
          <a:p>
            <a:pPr indent="-258444" lvl="0" marL="270510" marR="0" rtl="0" algn="just">
              <a:spcBef>
                <a:spcPts val="0"/>
              </a:spcBef>
              <a:spcAft>
                <a:spcPts val="0"/>
              </a:spcAft>
              <a:buClr>
                <a:srgbClr val="1CACE3"/>
              </a:buClr>
              <a:buSzPts val="1429"/>
              <a:buFont typeface="Noto Sans Symbols"/>
              <a:buChar char="●"/>
            </a:pPr>
            <a:r>
              <a:rPr lang="en-US" sz="1800">
                <a:solidFill>
                  <a:schemeClr val="dk1"/>
                </a:solidFill>
                <a:latin typeface="Corbel"/>
                <a:ea typeface="Corbel"/>
                <a:cs typeface="Corbel"/>
                <a:sym typeface="Corbel"/>
              </a:rPr>
              <a:t>Aktif veri tabanı.</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1"/>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Dönüştürme Alt Sistemi	</a:t>
            </a:r>
            <a:endParaRPr/>
          </a:p>
        </p:txBody>
      </p:sp>
      <p:sp>
        <p:nvSpPr>
          <p:cNvPr id="590" name="Google Shape;590;p51"/>
          <p:cNvSpPr txBox="1"/>
          <p:nvPr/>
        </p:nvSpPr>
        <p:spPr>
          <a:xfrm>
            <a:off x="3700944" y="1019556"/>
            <a:ext cx="7466965" cy="1737014"/>
          </a:xfrm>
          <a:prstGeom prst="rect">
            <a:avLst/>
          </a:prstGeom>
          <a:noFill/>
          <a:ln>
            <a:noFill/>
          </a:ln>
        </p:spPr>
        <p:txBody>
          <a:bodyPr anchorCtr="0" anchor="t" bIns="0" lIns="0" spcFirstLastPara="1" rIns="0" wrap="square" tIns="13325">
            <a:spAutoFit/>
          </a:bodyPr>
          <a:lstStyle/>
          <a:p>
            <a:pPr indent="-258444" lvl="0" marL="270510" marR="439419"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Geliştirilen bilgi sisteminin uygulamaya alınmadan önce veri  dönüştürme (mevcut sistemdeki verilerin yeni bilgi sistemine  aktarılması) işlemlerine ihtiyaç vardır.</a:t>
            </a:r>
            <a:endParaRPr/>
          </a:p>
          <a:p>
            <a:pPr indent="0" lvl="0" marL="0" marR="0" rtl="0" algn="just">
              <a:spcBef>
                <a:spcPts val="25"/>
              </a:spcBef>
              <a:spcAft>
                <a:spcPts val="0"/>
              </a:spcAft>
              <a:buClr>
                <a:srgbClr val="1CACE3"/>
              </a:buClr>
              <a:buSzPts val="1800"/>
              <a:buFont typeface="Noto Sans Symbols"/>
              <a:buNone/>
            </a:pPr>
            <a:r>
              <a:t/>
            </a:r>
            <a:endParaRPr sz="1800">
              <a:solidFill>
                <a:schemeClr val="dk1"/>
              </a:solidFill>
              <a:latin typeface="Corbel"/>
              <a:ea typeface="Corbel"/>
              <a:cs typeface="Corbel"/>
              <a:sym typeface="Corbel"/>
            </a:endParaRPr>
          </a:p>
          <a:p>
            <a:pPr indent="-258444" lvl="0" marL="270510" marR="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Mevcut uygulamalardaki bilgisayar ortamında saklanan bilgilerin</a:t>
            </a:r>
            <a:endParaRPr/>
          </a:p>
          <a:p>
            <a:pPr indent="0" lvl="0" marL="270510" marR="0" rtl="0" algn="just">
              <a:spcBef>
                <a:spcPts val="5"/>
              </a:spcBef>
              <a:spcAft>
                <a:spcPts val="0"/>
              </a:spcAft>
              <a:buNone/>
            </a:pPr>
            <a:r>
              <a:rPr lang="en-US" sz="1800">
                <a:solidFill>
                  <a:schemeClr val="dk1"/>
                </a:solidFill>
                <a:latin typeface="Corbel"/>
                <a:ea typeface="Corbel"/>
                <a:cs typeface="Corbel"/>
                <a:sym typeface="Corbel"/>
              </a:rPr>
              <a:t>ortam çeşitliliği, dönüştürme işlemlerini zorlaştırır.</a:t>
            </a:r>
            <a:endParaRPr/>
          </a:p>
        </p:txBody>
      </p:sp>
      <p:pic>
        <p:nvPicPr>
          <p:cNvPr id="591" name="Google Shape;591;p51"/>
          <p:cNvPicPr preferRelativeResize="0"/>
          <p:nvPr/>
        </p:nvPicPr>
        <p:blipFill rotWithShape="1">
          <a:blip r:embed="rId3">
            <a:alphaModFix/>
          </a:blip>
          <a:srcRect b="0" l="0" r="0" t="0"/>
          <a:stretch/>
        </p:blipFill>
        <p:spPr>
          <a:xfrm>
            <a:off x="521355" y="941626"/>
            <a:ext cx="2209800" cy="167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2"/>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Kullanıcı Arayüz Tasarımı	</a:t>
            </a:r>
            <a:endParaRPr/>
          </a:p>
        </p:txBody>
      </p:sp>
      <p:sp>
        <p:nvSpPr>
          <p:cNvPr id="597" name="Google Shape;597;p52"/>
          <p:cNvSpPr txBox="1"/>
          <p:nvPr/>
        </p:nvSpPr>
        <p:spPr>
          <a:xfrm>
            <a:off x="4471738" y="3982192"/>
            <a:ext cx="6461732" cy="1946275"/>
          </a:xfrm>
          <a:prstGeom prst="rect">
            <a:avLst/>
          </a:prstGeom>
          <a:noFill/>
          <a:ln>
            <a:noFill/>
          </a:ln>
        </p:spPr>
        <p:txBody>
          <a:bodyPr anchorCtr="0" anchor="t" bIns="0" lIns="0" spcFirstLastPara="1" rIns="0" wrap="square" tIns="12700">
            <a:spAutoFit/>
          </a:bodyPr>
          <a:lstStyle/>
          <a:p>
            <a:pPr indent="-257809" lvl="0" marL="269875" marR="0" rtl="0" algn="just">
              <a:spcBef>
                <a:spcPts val="0"/>
              </a:spcBef>
              <a:spcAft>
                <a:spcPts val="0"/>
              </a:spcAft>
              <a:buClr>
                <a:srgbClr val="1CACE3"/>
              </a:buClr>
              <a:buSzPts val="1450"/>
              <a:buFont typeface="Noto Sans Symbols"/>
              <a:buChar char="●"/>
            </a:pPr>
            <a:r>
              <a:rPr lang="en-US" sz="1800">
                <a:solidFill>
                  <a:schemeClr val="dk1"/>
                </a:solidFill>
                <a:latin typeface="Calibri"/>
                <a:ea typeface="Calibri"/>
                <a:cs typeface="Calibri"/>
                <a:sym typeface="Calibri"/>
              </a:rPr>
              <a:t>Kullanıcı ile ilişkisi olmayan arayüzler</a:t>
            </a:r>
            <a:endParaRPr sz="1800">
              <a:solidFill>
                <a:schemeClr val="dk1"/>
              </a:solidFill>
              <a:latin typeface="Calibri"/>
              <a:ea typeface="Calibri"/>
              <a:cs typeface="Calibri"/>
              <a:sym typeface="Calibri"/>
            </a:endParaRPr>
          </a:p>
          <a:p>
            <a:pPr indent="-215265" lvl="1" marL="570230" marR="0" rtl="0" algn="just">
              <a:spcBef>
                <a:spcPts val="0"/>
              </a:spcBef>
              <a:spcAft>
                <a:spcPts val="0"/>
              </a:spcAft>
              <a:buClr>
                <a:srgbClr val="9999FF"/>
              </a:buClr>
              <a:buSzPts val="1250"/>
              <a:buFont typeface="Noto Sans Symbols"/>
              <a:buChar char="●"/>
            </a:pPr>
            <a:r>
              <a:rPr b="0" i="0" lang="en-US" sz="1800" u="none" cap="none" strike="noStrike">
                <a:solidFill>
                  <a:schemeClr val="dk1"/>
                </a:solidFill>
                <a:latin typeface="Calibri"/>
                <a:ea typeface="Calibri"/>
                <a:cs typeface="Calibri"/>
                <a:sym typeface="Calibri"/>
              </a:rPr>
              <a:t>Modüller arası arayüz</a:t>
            </a:r>
            <a:endParaRPr b="0" i="0" sz="1800" u="none" cap="none" strike="noStrike">
              <a:solidFill>
                <a:schemeClr val="dk1"/>
              </a:solidFill>
              <a:latin typeface="Calibri"/>
              <a:ea typeface="Calibri"/>
              <a:cs typeface="Calibri"/>
              <a:sym typeface="Calibri"/>
            </a:endParaRPr>
          </a:p>
          <a:p>
            <a:pPr indent="-215265" lvl="1" marL="570230" marR="0" rtl="0" algn="just">
              <a:spcBef>
                <a:spcPts val="0"/>
              </a:spcBef>
              <a:spcAft>
                <a:spcPts val="0"/>
              </a:spcAft>
              <a:buClr>
                <a:srgbClr val="9999FF"/>
              </a:buClr>
              <a:buSzPts val="1250"/>
              <a:buFont typeface="Noto Sans Symbols"/>
              <a:buChar char="●"/>
            </a:pPr>
            <a:r>
              <a:rPr b="0" i="0" lang="en-US" sz="1800" u="none" cap="none" strike="noStrike">
                <a:solidFill>
                  <a:schemeClr val="dk1"/>
                </a:solidFill>
                <a:latin typeface="Calibri"/>
                <a:ea typeface="Calibri"/>
                <a:cs typeface="Calibri"/>
                <a:sym typeface="Calibri"/>
              </a:rPr>
              <a:t>Sistem ile dış nesneler arası arayüz</a:t>
            </a:r>
            <a:endParaRPr b="0" i="0" sz="1800" u="none" cap="none" strike="noStrike">
              <a:solidFill>
                <a:schemeClr val="dk1"/>
              </a:solidFill>
              <a:latin typeface="Calibri"/>
              <a:ea typeface="Calibri"/>
              <a:cs typeface="Calibri"/>
              <a:sym typeface="Calibri"/>
            </a:endParaRPr>
          </a:p>
          <a:p>
            <a:pPr indent="0" lvl="1" marL="457200" marR="0" rtl="0" algn="just">
              <a:spcBef>
                <a:spcPts val="20"/>
              </a:spcBef>
              <a:spcAft>
                <a:spcPts val="0"/>
              </a:spcAft>
              <a:buClr>
                <a:srgbClr val="9999FF"/>
              </a:buClr>
              <a:buSzPts val="1750"/>
              <a:buFont typeface="Noto Sans Symbols"/>
              <a:buNone/>
            </a:pPr>
            <a:r>
              <a:t/>
            </a:r>
            <a:endParaRPr b="0" i="0" sz="1750" u="none" cap="none" strike="noStrike">
              <a:solidFill>
                <a:schemeClr val="dk1"/>
              </a:solidFill>
              <a:latin typeface="Calibri"/>
              <a:ea typeface="Calibri"/>
              <a:cs typeface="Calibri"/>
              <a:sym typeface="Calibri"/>
            </a:endParaRPr>
          </a:p>
          <a:p>
            <a:pPr indent="-257809" lvl="0" marL="269875" marR="0" rtl="0" algn="just">
              <a:spcBef>
                <a:spcPts val="0"/>
              </a:spcBef>
              <a:spcAft>
                <a:spcPts val="0"/>
              </a:spcAft>
              <a:buClr>
                <a:srgbClr val="1CACE3"/>
              </a:buClr>
              <a:buSzPts val="1450"/>
              <a:buFont typeface="Noto Sans Symbols"/>
              <a:buChar char="●"/>
            </a:pPr>
            <a:r>
              <a:rPr lang="en-US" sz="1800">
                <a:solidFill>
                  <a:schemeClr val="dk1"/>
                </a:solidFill>
                <a:latin typeface="Calibri"/>
                <a:ea typeface="Calibri"/>
                <a:cs typeface="Calibri"/>
                <a:sym typeface="Calibri"/>
              </a:rPr>
              <a:t>Kullanıcı arayüzleri</a:t>
            </a:r>
            <a:endParaRPr sz="1800">
              <a:solidFill>
                <a:schemeClr val="dk1"/>
              </a:solidFill>
              <a:latin typeface="Calibri"/>
              <a:ea typeface="Calibri"/>
              <a:cs typeface="Calibri"/>
              <a:sym typeface="Calibri"/>
            </a:endParaRPr>
          </a:p>
          <a:p>
            <a:pPr indent="-215265" lvl="1" marL="570230" marR="0" rtl="0" algn="just">
              <a:spcBef>
                <a:spcPts val="5"/>
              </a:spcBef>
              <a:spcAft>
                <a:spcPts val="0"/>
              </a:spcAft>
              <a:buClr>
                <a:srgbClr val="9999FF"/>
              </a:buClr>
              <a:buSzPts val="1250"/>
              <a:buFont typeface="Noto Sans Symbols"/>
              <a:buChar char="●"/>
            </a:pPr>
            <a:r>
              <a:rPr b="0" i="0" lang="en-US" sz="1800" u="none" cap="none" strike="noStrike">
                <a:solidFill>
                  <a:schemeClr val="dk1"/>
                </a:solidFill>
                <a:latin typeface="Calibri"/>
                <a:ea typeface="Calibri"/>
                <a:cs typeface="Calibri"/>
                <a:sym typeface="Calibri"/>
              </a:rPr>
              <a:t>Kullanım kolaylığı ve öğrenim zamanı esastır.</a:t>
            </a:r>
            <a:endParaRPr b="0" i="0" sz="1800" u="none" cap="none" strike="noStrike">
              <a:solidFill>
                <a:schemeClr val="dk1"/>
              </a:solidFill>
              <a:latin typeface="Calibri"/>
              <a:ea typeface="Calibri"/>
              <a:cs typeface="Calibri"/>
              <a:sym typeface="Calibri"/>
            </a:endParaRPr>
          </a:p>
          <a:p>
            <a:pPr indent="-215265" lvl="1" marL="570230" marR="0" rtl="0" algn="just">
              <a:spcBef>
                <a:spcPts val="0"/>
              </a:spcBef>
              <a:spcAft>
                <a:spcPts val="0"/>
              </a:spcAft>
              <a:buClr>
                <a:srgbClr val="9999FF"/>
              </a:buClr>
              <a:buSzPts val="1250"/>
              <a:buFont typeface="Noto Sans Symbols"/>
              <a:buChar char="●"/>
            </a:pPr>
            <a:r>
              <a:rPr b="0" i="0" lang="en-US" sz="1800" u="none" cap="none" strike="noStrike">
                <a:solidFill>
                  <a:schemeClr val="dk1"/>
                </a:solidFill>
                <a:latin typeface="Calibri"/>
                <a:ea typeface="Calibri"/>
                <a:cs typeface="Calibri"/>
                <a:sym typeface="Calibri"/>
              </a:rPr>
              <a:t>Program = arayüz yaklaşımı vardır.</a:t>
            </a:r>
            <a:endParaRPr b="0" i="0" sz="1800" u="none" cap="none" strike="noStrike">
              <a:solidFill>
                <a:schemeClr val="dk1"/>
              </a:solidFill>
              <a:latin typeface="Calibri"/>
              <a:ea typeface="Calibri"/>
              <a:cs typeface="Calibri"/>
              <a:sym typeface="Calibri"/>
            </a:endParaRPr>
          </a:p>
        </p:txBody>
      </p:sp>
      <p:pic>
        <p:nvPicPr>
          <p:cNvPr id="598" name="Google Shape;598;p52"/>
          <p:cNvPicPr preferRelativeResize="0"/>
          <p:nvPr/>
        </p:nvPicPr>
        <p:blipFill rotWithShape="1">
          <a:blip r:embed="rId3">
            <a:alphaModFix/>
          </a:blip>
          <a:srcRect b="0" l="0" r="0" t="0"/>
          <a:stretch/>
        </p:blipFill>
        <p:spPr>
          <a:xfrm>
            <a:off x="4776509" y="1241423"/>
            <a:ext cx="4473140" cy="17595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5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Genel Prensipler	</a:t>
            </a:r>
            <a:endParaRPr/>
          </a:p>
        </p:txBody>
      </p:sp>
      <p:grpSp>
        <p:nvGrpSpPr>
          <p:cNvPr id="604" name="Google Shape;604;p53"/>
          <p:cNvGrpSpPr/>
          <p:nvPr/>
        </p:nvGrpSpPr>
        <p:grpSpPr>
          <a:xfrm>
            <a:off x="3759896" y="886080"/>
            <a:ext cx="7728267" cy="5086081"/>
            <a:chOff x="0" y="621"/>
            <a:chExt cx="7728267" cy="5086081"/>
          </a:xfrm>
        </p:grpSpPr>
        <p:cxnSp>
          <p:nvCxnSpPr>
            <p:cNvPr id="605" name="Google Shape;605;p53"/>
            <p:cNvCxnSpPr/>
            <p:nvPr/>
          </p:nvCxnSpPr>
          <p:spPr>
            <a:xfrm>
              <a:off x="0" y="621"/>
              <a:ext cx="7728267" cy="0"/>
            </a:xfrm>
            <a:prstGeom prst="straightConnector1">
              <a:avLst/>
            </a:prstGeom>
            <a:solidFill>
              <a:srgbClr val="9BBEBD"/>
            </a:solidFill>
            <a:ln cap="flat" cmpd="sng" w="10775">
              <a:solidFill>
                <a:srgbClr val="9BBEBD"/>
              </a:solidFill>
              <a:prstDash val="solid"/>
              <a:round/>
              <a:headEnd len="sm" w="sm" type="none"/>
              <a:tailEnd len="sm" w="sm" type="none"/>
            </a:ln>
          </p:spPr>
        </p:cxnSp>
        <p:sp>
          <p:nvSpPr>
            <p:cNvPr id="606" name="Google Shape;606;p53"/>
            <p:cNvSpPr/>
            <p:nvPr/>
          </p:nvSpPr>
          <p:spPr>
            <a:xfrm>
              <a:off x="0" y="621"/>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txBox="1"/>
            <p:nvPr/>
          </p:nvSpPr>
          <p:spPr>
            <a:xfrm>
              <a:off x="0" y="621"/>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Komut seçimi, veri giriş formlarının şekli gibi bir çok konuda tutarlı bir yapı</a:t>
              </a:r>
              <a:endParaRPr/>
            </a:p>
          </p:txBody>
        </p:sp>
        <p:cxnSp>
          <p:nvCxnSpPr>
            <p:cNvPr id="608" name="Google Shape;608;p53"/>
            <p:cNvCxnSpPr/>
            <p:nvPr/>
          </p:nvCxnSpPr>
          <p:spPr>
            <a:xfrm>
              <a:off x="0" y="509229"/>
              <a:ext cx="7728267" cy="0"/>
            </a:xfrm>
            <a:prstGeom prst="straightConnector1">
              <a:avLst/>
            </a:prstGeom>
            <a:solidFill>
              <a:srgbClr val="D1CB6B"/>
            </a:solidFill>
            <a:ln cap="flat" cmpd="sng" w="10775">
              <a:solidFill>
                <a:srgbClr val="D1CB6B"/>
              </a:solidFill>
              <a:prstDash val="solid"/>
              <a:round/>
              <a:headEnd len="sm" w="sm" type="none"/>
              <a:tailEnd len="sm" w="sm" type="none"/>
            </a:ln>
          </p:spPr>
        </p:cxnSp>
        <p:sp>
          <p:nvSpPr>
            <p:cNvPr id="609" name="Google Shape;609;p53"/>
            <p:cNvSpPr/>
            <p:nvPr/>
          </p:nvSpPr>
          <p:spPr>
            <a:xfrm>
              <a:off x="0" y="509229"/>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txBox="1"/>
            <p:nvPr/>
          </p:nvSpPr>
          <p:spPr>
            <a:xfrm>
              <a:off x="0" y="509229"/>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izlenmedir.</a:t>
              </a:r>
              <a:endParaRPr/>
            </a:p>
          </p:txBody>
        </p:sp>
        <p:cxnSp>
          <p:nvCxnSpPr>
            <p:cNvPr id="611" name="Google Shape;611;p53"/>
            <p:cNvCxnSpPr/>
            <p:nvPr/>
          </p:nvCxnSpPr>
          <p:spPr>
            <a:xfrm>
              <a:off x="0" y="1017837"/>
              <a:ext cx="7728267" cy="0"/>
            </a:xfrm>
            <a:prstGeom prst="straightConnector1">
              <a:avLst/>
            </a:prstGeom>
            <a:solidFill>
              <a:schemeClr val="accent4"/>
            </a:solidFill>
            <a:ln cap="flat" cmpd="sng" w="10775">
              <a:solidFill>
                <a:schemeClr val="accent4"/>
              </a:solidFill>
              <a:prstDash val="solid"/>
              <a:round/>
              <a:headEnd len="sm" w="sm" type="none"/>
              <a:tailEnd len="sm" w="sm" type="none"/>
            </a:ln>
          </p:spPr>
        </p:cxnSp>
        <p:sp>
          <p:nvSpPr>
            <p:cNvPr id="612" name="Google Shape;612;p53"/>
            <p:cNvSpPr/>
            <p:nvPr/>
          </p:nvSpPr>
          <p:spPr>
            <a:xfrm>
              <a:off x="0" y="1017837"/>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txBox="1"/>
            <p:nvPr/>
          </p:nvSpPr>
          <p:spPr>
            <a:xfrm>
              <a:off x="0" y="1017837"/>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Önemli silmelerde teyit alınmalıdır.</a:t>
              </a:r>
              <a:endParaRPr/>
            </a:p>
          </p:txBody>
        </p:sp>
        <p:cxnSp>
          <p:nvCxnSpPr>
            <p:cNvPr id="614" name="Google Shape;614;p53"/>
            <p:cNvCxnSpPr/>
            <p:nvPr/>
          </p:nvCxnSpPr>
          <p:spPr>
            <a:xfrm>
              <a:off x="0" y="1526445"/>
              <a:ext cx="7728267" cy="0"/>
            </a:xfrm>
            <a:prstGeom prst="straightConnector1">
              <a:avLst/>
            </a:prstGeom>
            <a:solidFill>
              <a:srgbClr val="C79F5B"/>
            </a:solidFill>
            <a:ln cap="flat" cmpd="sng" w="10775">
              <a:solidFill>
                <a:srgbClr val="C79F5B"/>
              </a:solidFill>
              <a:prstDash val="solid"/>
              <a:round/>
              <a:headEnd len="sm" w="sm" type="none"/>
              <a:tailEnd len="sm" w="sm" type="none"/>
            </a:ln>
          </p:spPr>
        </p:cxnSp>
        <p:sp>
          <p:nvSpPr>
            <p:cNvPr id="615" name="Google Shape;615;p53"/>
            <p:cNvSpPr/>
            <p:nvPr/>
          </p:nvSpPr>
          <p:spPr>
            <a:xfrm>
              <a:off x="0" y="1526445"/>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txBox="1"/>
            <p:nvPr/>
          </p:nvSpPr>
          <p:spPr>
            <a:xfrm>
              <a:off x="0" y="1526445"/>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Yapılan çoğu işlem kolayca geri alınabilmelidir</a:t>
              </a:r>
              <a:endParaRPr/>
            </a:p>
          </p:txBody>
        </p:sp>
        <p:cxnSp>
          <p:nvCxnSpPr>
            <p:cNvPr id="617" name="Google Shape;617;p53"/>
            <p:cNvCxnSpPr/>
            <p:nvPr/>
          </p:nvCxnSpPr>
          <p:spPr>
            <a:xfrm>
              <a:off x="0" y="2035053"/>
              <a:ext cx="7728267" cy="0"/>
            </a:xfrm>
            <a:prstGeom prst="straightConnector1">
              <a:avLst/>
            </a:prstGeom>
            <a:solidFill>
              <a:schemeClr val="accent6"/>
            </a:solidFill>
            <a:ln cap="flat" cmpd="sng" w="10775">
              <a:solidFill>
                <a:schemeClr val="accent6"/>
              </a:solidFill>
              <a:prstDash val="solid"/>
              <a:round/>
              <a:headEnd len="sm" w="sm" type="none"/>
              <a:tailEnd len="sm" w="sm" type="none"/>
            </a:ln>
          </p:spPr>
        </p:cxnSp>
        <p:sp>
          <p:nvSpPr>
            <p:cNvPr id="618" name="Google Shape;618;p53"/>
            <p:cNvSpPr/>
            <p:nvPr/>
          </p:nvSpPr>
          <p:spPr>
            <a:xfrm>
              <a:off x="0" y="2035053"/>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txBox="1"/>
            <p:nvPr/>
          </p:nvSpPr>
          <p:spPr>
            <a:xfrm>
              <a:off x="0" y="2035053"/>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İşlemler arasında ezbere tutacak bilgi miktarı azaltılmalıdır.</a:t>
              </a:r>
              <a:endParaRPr/>
            </a:p>
          </p:txBody>
        </p:sp>
        <p:cxnSp>
          <p:nvCxnSpPr>
            <p:cNvPr id="620" name="Google Shape;620;p53"/>
            <p:cNvCxnSpPr/>
            <p:nvPr/>
          </p:nvCxnSpPr>
          <p:spPr>
            <a:xfrm>
              <a:off x="0" y="2543662"/>
              <a:ext cx="7728267" cy="0"/>
            </a:xfrm>
            <a:prstGeom prst="straightConnector1">
              <a:avLst/>
            </a:prstGeom>
            <a:solidFill>
              <a:srgbClr val="9BBEBD"/>
            </a:solidFill>
            <a:ln cap="flat" cmpd="sng" w="10775">
              <a:solidFill>
                <a:srgbClr val="9BBEBD"/>
              </a:solidFill>
              <a:prstDash val="solid"/>
              <a:round/>
              <a:headEnd len="sm" w="sm" type="none"/>
              <a:tailEnd len="sm" w="sm" type="none"/>
            </a:ln>
          </p:spPr>
        </p:cxnSp>
        <p:sp>
          <p:nvSpPr>
            <p:cNvPr id="621" name="Google Shape;621;p53"/>
            <p:cNvSpPr/>
            <p:nvPr/>
          </p:nvSpPr>
          <p:spPr>
            <a:xfrm>
              <a:off x="0" y="2543662"/>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txBox="1"/>
            <p:nvPr/>
          </p:nvSpPr>
          <p:spPr>
            <a:xfrm>
              <a:off x="0" y="2543662"/>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Kullanıcı hareketleri, düşünme ve algılamasında verimlilik sağlanmalıdır.</a:t>
              </a:r>
              <a:endParaRPr/>
            </a:p>
          </p:txBody>
        </p:sp>
        <p:cxnSp>
          <p:nvCxnSpPr>
            <p:cNvPr id="623" name="Google Shape;623;p53"/>
            <p:cNvCxnSpPr/>
            <p:nvPr/>
          </p:nvCxnSpPr>
          <p:spPr>
            <a:xfrm>
              <a:off x="0" y="3052270"/>
              <a:ext cx="7728267" cy="0"/>
            </a:xfrm>
            <a:prstGeom prst="straightConnector1">
              <a:avLst/>
            </a:prstGeom>
            <a:solidFill>
              <a:srgbClr val="D1CB6B"/>
            </a:solidFill>
            <a:ln cap="flat" cmpd="sng" w="10775">
              <a:solidFill>
                <a:srgbClr val="D1CB6B"/>
              </a:solidFill>
              <a:prstDash val="solid"/>
              <a:round/>
              <a:headEnd len="sm" w="sm" type="none"/>
              <a:tailEnd len="sm" w="sm" type="none"/>
            </a:ln>
          </p:spPr>
        </p:cxnSp>
        <p:sp>
          <p:nvSpPr>
            <p:cNvPr id="624" name="Google Shape;624;p53"/>
            <p:cNvSpPr/>
            <p:nvPr/>
          </p:nvSpPr>
          <p:spPr>
            <a:xfrm>
              <a:off x="0" y="3052270"/>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nvSpPr>
          <p:spPr>
            <a:xfrm>
              <a:off x="0" y="3052270"/>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Hataların affedilmesi, yanlış giriş olduğunda program korunmalı ve düzeltme şansı  verilmelidir.</a:t>
              </a:r>
              <a:endParaRPr/>
            </a:p>
          </p:txBody>
        </p:sp>
        <p:cxnSp>
          <p:nvCxnSpPr>
            <p:cNvPr id="626" name="Google Shape;626;p53"/>
            <p:cNvCxnSpPr/>
            <p:nvPr/>
          </p:nvCxnSpPr>
          <p:spPr>
            <a:xfrm>
              <a:off x="0" y="3560878"/>
              <a:ext cx="7728267" cy="0"/>
            </a:xfrm>
            <a:prstGeom prst="straightConnector1">
              <a:avLst/>
            </a:prstGeom>
            <a:solidFill>
              <a:schemeClr val="accent4"/>
            </a:solidFill>
            <a:ln cap="flat" cmpd="sng" w="10775">
              <a:solidFill>
                <a:schemeClr val="accent4"/>
              </a:solidFill>
              <a:prstDash val="solid"/>
              <a:round/>
              <a:headEnd len="sm" w="sm" type="none"/>
              <a:tailEnd len="sm" w="sm" type="none"/>
            </a:ln>
          </p:spPr>
        </p:cxnSp>
        <p:sp>
          <p:nvSpPr>
            <p:cNvPr id="627" name="Google Shape;627;p53"/>
            <p:cNvSpPr/>
            <p:nvPr/>
          </p:nvSpPr>
          <p:spPr>
            <a:xfrm>
              <a:off x="0" y="3560878"/>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txBox="1"/>
            <p:nvPr/>
          </p:nvSpPr>
          <p:spPr>
            <a:xfrm>
              <a:off x="0" y="3560878"/>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İşlemleri sınıflandırıp ekran geometrisi buna uygun olarak kullanılmalıdır.</a:t>
              </a:r>
              <a:endParaRPr/>
            </a:p>
          </p:txBody>
        </p:sp>
        <p:cxnSp>
          <p:nvCxnSpPr>
            <p:cNvPr id="629" name="Google Shape;629;p53"/>
            <p:cNvCxnSpPr/>
            <p:nvPr/>
          </p:nvCxnSpPr>
          <p:spPr>
            <a:xfrm>
              <a:off x="0" y="4069486"/>
              <a:ext cx="7728267" cy="0"/>
            </a:xfrm>
            <a:prstGeom prst="straightConnector1">
              <a:avLst/>
            </a:prstGeom>
            <a:solidFill>
              <a:srgbClr val="C79F5B"/>
            </a:solidFill>
            <a:ln cap="flat" cmpd="sng" w="10775">
              <a:solidFill>
                <a:srgbClr val="C79F5B"/>
              </a:solidFill>
              <a:prstDash val="solid"/>
              <a:round/>
              <a:headEnd len="sm" w="sm" type="none"/>
              <a:tailEnd len="sm" w="sm" type="none"/>
            </a:ln>
          </p:spPr>
        </p:cxnSp>
        <p:sp>
          <p:nvSpPr>
            <p:cNvPr id="630" name="Google Shape;630;p53"/>
            <p:cNvSpPr/>
            <p:nvPr/>
          </p:nvSpPr>
          <p:spPr>
            <a:xfrm>
              <a:off x="0" y="4069486"/>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txBox="1"/>
            <p:nvPr/>
          </p:nvSpPr>
          <p:spPr>
            <a:xfrm>
              <a:off x="0" y="4069486"/>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Komut isimleri kısa ve basit olmalıdır.</a:t>
              </a:r>
              <a:endParaRPr/>
            </a:p>
          </p:txBody>
        </p:sp>
        <p:cxnSp>
          <p:nvCxnSpPr>
            <p:cNvPr id="632" name="Google Shape;632;p53"/>
            <p:cNvCxnSpPr/>
            <p:nvPr/>
          </p:nvCxnSpPr>
          <p:spPr>
            <a:xfrm>
              <a:off x="0" y="4578094"/>
              <a:ext cx="7728267" cy="0"/>
            </a:xfrm>
            <a:prstGeom prst="straightConnector1">
              <a:avLst/>
            </a:prstGeom>
            <a:solidFill>
              <a:schemeClr val="accent6"/>
            </a:solidFill>
            <a:ln cap="flat" cmpd="sng" w="10775">
              <a:solidFill>
                <a:schemeClr val="accent6"/>
              </a:solidFill>
              <a:prstDash val="solid"/>
              <a:round/>
              <a:headEnd len="sm" w="sm" type="none"/>
              <a:tailEnd len="sm" w="sm" type="none"/>
            </a:ln>
          </p:spPr>
        </p:cxnSp>
        <p:sp>
          <p:nvSpPr>
            <p:cNvPr id="633" name="Google Shape;633;p53"/>
            <p:cNvSpPr/>
            <p:nvPr/>
          </p:nvSpPr>
          <p:spPr>
            <a:xfrm>
              <a:off x="0" y="4578094"/>
              <a:ext cx="7728267" cy="5086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txBox="1"/>
            <p:nvPr/>
          </p:nvSpPr>
          <p:spPr>
            <a:xfrm>
              <a:off x="0" y="4578094"/>
              <a:ext cx="7728267" cy="508608"/>
            </a:xfrm>
            <a:prstGeom prst="rect">
              <a:avLst/>
            </a:prstGeom>
            <a:noFill/>
            <a:ln>
              <a:noFill/>
            </a:ln>
          </p:spPr>
          <p:txBody>
            <a:bodyPr anchorCtr="0" anchor="t" bIns="57150" lIns="57150" spcFirstLastPara="1" rIns="57150" wrap="square" tIns="57150">
              <a:noAutofit/>
            </a:bodyPr>
            <a:lstStyle/>
            <a:p>
              <a:pPr indent="0" lvl="0" marL="0" marR="0" rtl="0" algn="l">
                <a:lnSpc>
                  <a:spcPct val="90000"/>
                </a:lnSpc>
                <a:spcBef>
                  <a:spcPts val="0"/>
                </a:spcBef>
                <a:spcAft>
                  <a:spcPts val="0"/>
                </a:spcAft>
                <a:buClr>
                  <a:schemeClr val="dk1"/>
                </a:buClr>
                <a:buSzPts val="1500"/>
                <a:buFont typeface="Corbel"/>
                <a:buNone/>
              </a:pPr>
              <a:r>
                <a:rPr lang="en-US" sz="1500">
                  <a:solidFill>
                    <a:schemeClr val="dk1"/>
                  </a:solidFill>
                  <a:latin typeface="Corbel"/>
                  <a:ea typeface="Corbel"/>
                  <a:cs typeface="Corbel"/>
                  <a:sym typeface="Corbel"/>
                </a:rPr>
                <a:t>Menülerin ve diğer etkileşimli araçların standart yapıda tasarlanmalıdır.</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sp>
        <p:nvSpPr>
          <p:cNvPr id="639" name="Google Shape;639;p5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Bilgi Gösterimi	</a:t>
            </a:r>
            <a:endParaRPr/>
          </a:p>
        </p:txBody>
      </p:sp>
      <p:sp>
        <p:nvSpPr>
          <p:cNvPr id="640" name="Google Shape;640;p54"/>
          <p:cNvSpPr txBox="1"/>
          <p:nvPr/>
        </p:nvSpPr>
        <p:spPr>
          <a:xfrm>
            <a:off x="3869267" y="864108"/>
            <a:ext cx="4065365" cy="5120640"/>
          </a:xfrm>
          <a:prstGeom prst="rect">
            <a:avLst/>
          </a:prstGeom>
          <a:noFill/>
          <a:ln>
            <a:noFill/>
          </a:ln>
        </p:spPr>
        <p:txBody>
          <a:bodyPr anchorCtr="0" anchor="ctr" bIns="45700" lIns="91425" spcFirstLastPara="1" rIns="91425" wrap="square" tIns="45700">
            <a:normAutofit/>
          </a:bodyPr>
          <a:lstStyle/>
          <a:p>
            <a:pPr indent="-182880" lvl="0" marL="269875" marR="0" rtl="0" algn="just">
              <a:lnSpc>
                <a:spcPct val="90000"/>
              </a:lnSpc>
              <a:spcBef>
                <a:spcPts val="0"/>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Yalnızca içinde bulunulan konu çerçevesi ile ilgili bilgi gösterilmeli</a:t>
            </a:r>
            <a:endParaRPr sz="1800">
              <a:solidFill>
                <a:srgbClr val="897B5B"/>
              </a:solidFill>
              <a:latin typeface="Corbel"/>
              <a:ea typeface="Corbel"/>
              <a:cs typeface="Corbel"/>
              <a:sym typeface="Corbel"/>
            </a:endParaRPr>
          </a:p>
          <a:p>
            <a:pPr indent="-182880" lvl="0" marL="269875" marR="0" rtl="0" algn="just">
              <a:lnSpc>
                <a:spcPct val="90000"/>
              </a:lnSpc>
              <a:spcBef>
                <a:spcPts val="1190"/>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Veri çokluğu ile kullanıcı bunaltılmamalı, grafik ve resimler kullanılmalı</a:t>
            </a:r>
            <a:endParaRPr sz="1800">
              <a:solidFill>
                <a:srgbClr val="897B5B"/>
              </a:solidFill>
              <a:latin typeface="Corbel"/>
              <a:ea typeface="Corbel"/>
              <a:cs typeface="Corbel"/>
              <a:sym typeface="Corbel"/>
            </a:endParaRPr>
          </a:p>
          <a:p>
            <a:pPr indent="-182880" lvl="0" marL="269875" marR="0" rtl="0" algn="just">
              <a:lnSpc>
                <a:spcPct val="90000"/>
              </a:lnSpc>
              <a:spcBef>
                <a:spcPts val="1185"/>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Tutarlı başlık, renkleme ve kısaltma kullanılmalı</a:t>
            </a:r>
            <a:endParaRPr sz="1800">
              <a:solidFill>
                <a:srgbClr val="897B5B"/>
              </a:solidFill>
              <a:latin typeface="Corbel"/>
              <a:ea typeface="Corbel"/>
              <a:cs typeface="Corbel"/>
              <a:sym typeface="Corbel"/>
            </a:endParaRPr>
          </a:p>
          <a:p>
            <a:pPr indent="-182880" lvl="0" marL="269875" marR="0" rtl="0" algn="just">
              <a:lnSpc>
                <a:spcPct val="90000"/>
              </a:lnSpc>
              <a:spcBef>
                <a:spcPts val="1190"/>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Hata mesajları açıklayıcı ve anlaşılır olmalı</a:t>
            </a:r>
            <a:endParaRPr sz="1800">
              <a:solidFill>
                <a:srgbClr val="897B5B"/>
              </a:solidFill>
              <a:latin typeface="Corbel"/>
              <a:ea typeface="Corbel"/>
              <a:cs typeface="Corbel"/>
              <a:sym typeface="Corbel"/>
            </a:endParaRPr>
          </a:p>
          <a:p>
            <a:pPr indent="-182880" lvl="0" marL="269875" marR="0" rtl="0" algn="just">
              <a:lnSpc>
                <a:spcPct val="90000"/>
              </a:lnSpc>
              <a:spcBef>
                <a:spcPts val="1190"/>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Değişik tür bilgiler kendi içinde sınıflandırılmalı</a:t>
            </a:r>
            <a:endParaRPr sz="1800">
              <a:solidFill>
                <a:srgbClr val="897B5B"/>
              </a:solidFill>
              <a:latin typeface="Corbel"/>
              <a:ea typeface="Corbel"/>
              <a:cs typeface="Corbel"/>
              <a:sym typeface="Corbel"/>
            </a:endParaRPr>
          </a:p>
          <a:p>
            <a:pPr indent="-182880" lvl="0" marL="269875" marR="0" rtl="0" algn="just">
              <a:lnSpc>
                <a:spcPct val="90000"/>
              </a:lnSpc>
              <a:spcBef>
                <a:spcPts val="1190"/>
              </a:spcBef>
              <a:spcAft>
                <a:spcPts val="0"/>
              </a:spcAft>
              <a:buClr>
                <a:schemeClr val="accent1"/>
              </a:buClr>
              <a:buSzPts val="1450"/>
              <a:buFont typeface="Noto Sans Symbols"/>
              <a:buChar char="●"/>
            </a:pPr>
            <a:r>
              <a:rPr lang="en-US" sz="1800">
                <a:solidFill>
                  <a:srgbClr val="897B5B"/>
                </a:solidFill>
                <a:latin typeface="Corbel"/>
                <a:ea typeface="Corbel"/>
                <a:cs typeface="Corbel"/>
                <a:sym typeface="Corbel"/>
              </a:rPr>
              <a:t>Rakamsal ifadelerde analog görüntü verilmeli (%89 değil)</a:t>
            </a:r>
            <a:endParaRPr sz="1800">
              <a:solidFill>
                <a:srgbClr val="897B5B"/>
              </a:solidFill>
              <a:latin typeface="Corbel"/>
              <a:ea typeface="Corbel"/>
              <a:cs typeface="Corbel"/>
              <a:sym typeface="Corbel"/>
            </a:endParaRPr>
          </a:p>
        </p:txBody>
      </p:sp>
      <p:pic>
        <p:nvPicPr>
          <p:cNvPr id="641" name="Google Shape;641;p54"/>
          <p:cNvPicPr preferRelativeResize="0"/>
          <p:nvPr/>
        </p:nvPicPr>
        <p:blipFill rotWithShape="1">
          <a:blip r:embed="rId3">
            <a:alphaModFix/>
          </a:blip>
          <a:srcRect b="0" l="0" r="0" t="0"/>
          <a:stretch/>
        </p:blipFill>
        <p:spPr>
          <a:xfrm>
            <a:off x="7818120" y="1691640"/>
            <a:ext cx="3474720" cy="34747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19"/>
          <p:cNvSpPr txBox="1"/>
          <p:nvPr>
            <p:ph type="title"/>
          </p:nvPr>
        </p:nvSpPr>
        <p:spPr>
          <a:xfrm>
            <a:off x="457201" y="557189"/>
            <a:ext cx="4549002" cy="5743616"/>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chemeClr val="dk1"/>
              </a:buClr>
              <a:buSzPts val="3600"/>
              <a:buFont typeface="Corbel"/>
              <a:buNone/>
            </a:pPr>
            <a:r>
              <a:rPr lang="en-US">
                <a:solidFill>
                  <a:schemeClr val="dk1"/>
                </a:solidFill>
                <a:latin typeface="Corbel"/>
                <a:ea typeface="Corbel"/>
                <a:cs typeface="Corbel"/>
                <a:sym typeface="Corbel"/>
              </a:rPr>
              <a:t>Amaçlar	</a:t>
            </a:r>
            <a:endParaRPr/>
          </a:p>
        </p:txBody>
      </p:sp>
      <p:sp>
        <p:nvSpPr>
          <p:cNvPr id="148" name="Google Shape;148;p19"/>
          <p:cNvSpPr txBox="1"/>
          <p:nvPr/>
        </p:nvSpPr>
        <p:spPr>
          <a:xfrm>
            <a:off x="4079452" y="534275"/>
            <a:ext cx="6212694" cy="5743615"/>
          </a:xfrm>
          <a:prstGeom prst="rect">
            <a:avLst/>
          </a:prstGeom>
          <a:noFill/>
          <a:ln>
            <a:noFill/>
          </a:ln>
        </p:spPr>
        <p:txBody>
          <a:bodyPr anchorCtr="0" anchor="ctr" bIns="45700" lIns="91425" spcFirstLastPara="1" rIns="91425" wrap="square" tIns="45700">
            <a:normAutofit/>
          </a:bodyPr>
          <a:lstStyle/>
          <a:p>
            <a:pPr indent="-228600" lvl="0" marL="269875" marR="0" rtl="0" algn="just">
              <a:lnSpc>
                <a:spcPct val="90000"/>
              </a:lnSpc>
              <a:spcBef>
                <a:spcPts val="0"/>
              </a:spcBef>
              <a:spcAft>
                <a:spcPts val="0"/>
              </a:spcAft>
              <a:buClr>
                <a:schemeClr val="accent1"/>
              </a:buClr>
              <a:buSzPts val="1611"/>
              <a:buFont typeface="Noto Sans Symbols"/>
              <a:buChar char="●"/>
            </a:pPr>
            <a:r>
              <a:rPr b="0" i="0" lang="en-US" sz="2000" u="none" cap="none" strike="noStrike">
                <a:solidFill>
                  <a:schemeClr val="dk1"/>
                </a:solidFill>
                <a:latin typeface="Corbel"/>
                <a:ea typeface="Corbel"/>
                <a:cs typeface="Corbel"/>
                <a:sym typeface="Corbel"/>
              </a:rPr>
              <a:t>Tasarımın ne olduğunu ve çeşitli tasarım türlerinin ürünün farklı yönleriyle nasıl ilgilendiğini açıklamak</a:t>
            </a:r>
            <a:endParaRPr/>
          </a:p>
          <a:p>
            <a:pPr indent="69850" lvl="0" marL="57150" marR="0" rtl="0" algn="just">
              <a:lnSpc>
                <a:spcPct val="90000"/>
              </a:lnSpc>
              <a:spcBef>
                <a:spcPts val="30"/>
              </a:spcBef>
              <a:spcAft>
                <a:spcPts val="0"/>
              </a:spcAft>
              <a:buClr>
                <a:schemeClr val="accent1"/>
              </a:buClr>
              <a:buSzPts val="2000"/>
              <a:buFont typeface="Arial"/>
              <a:buNone/>
            </a:pPr>
            <a:r>
              <a:t/>
            </a:r>
            <a:endParaRPr b="0" i="0" sz="2000" u="none" cap="none" strike="noStrike">
              <a:solidFill>
                <a:schemeClr val="dk1"/>
              </a:solidFill>
              <a:latin typeface="Corbel"/>
              <a:ea typeface="Corbel"/>
              <a:cs typeface="Corbel"/>
              <a:sym typeface="Corbel"/>
            </a:endParaRPr>
          </a:p>
          <a:p>
            <a:pPr indent="-228600" lvl="0" marL="269875" marR="64135" rtl="0" algn="just">
              <a:lnSpc>
                <a:spcPct val="90000"/>
              </a:lnSpc>
              <a:spcBef>
                <a:spcPts val="5"/>
              </a:spcBef>
              <a:spcAft>
                <a:spcPts val="0"/>
              </a:spcAft>
              <a:buClr>
                <a:schemeClr val="accent1"/>
              </a:buClr>
              <a:buSzPts val="1611"/>
              <a:buFont typeface="Noto Sans Symbols"/>
              <a:buChar char="●"/>
            </a:pPr>
            <a:r>
              <a:rPr b="0" i="0" lang="en-US" sz="2000" u="none" cap="none" strike="noStrike">
                <a:solidFill>
                  <a:schemeClr val="dk1"/>
                </a:solidFill>
                <a:latin typeface="Corbel"/>
                <a:ea typeface="Corbel"/>
                <a:cs typeface="Corbel"/>
                <a:sym typeface="Corbel"/>
              </a:rPr>
              <a:t>Tasarımı bir problem çözme etkinliği olarak sunmak,  soyutlama ve modellemenin tasarımdaki rolünü ortaya  koymak</a:t>
            </a:r>
            <a:endParaRPr/>
          </a:p>
          <a:p>
            <a:pPr indent="127000" lvl="0" marL="0" marR="0" rtl="0" algn="just">
              <a:lnSpc>
                <a:spcPct val="90000"/>
              </a:lnSpc>
              <a:spcBef>
                <a:spcPts val="35"/>
              </a:spcBef>
              <a:spcAft>
                <a:spcPts val="0"/>
              </a:spcAft>
              <a:buClr>
                <a:schemeClr val="accent1"/>
              </a:buClr>
              <a:buSzPts val="2000"/>
              <a:buFont typeface="Noto Sans Symbols"/>
              <a:buNone/>
            </a:pPr>
            <a:r>
              <a:t/>
            </a:r>
            <a:endParaRPr b="0" i="0" sz="2000" u="none" cap="none" strike="noStrike">
              <a:solidFill>
                <a:schemeClr val="dk1"/>
              </a:solidFill>
              <a:latin typeface="Corbel"/>
              <a:ea typeface="Corbel"/>
              <a:cs typeface="Corbel"/>
              <a:sym typeface="Corbel"/>
            </a:endParaRPr>
          </a:p>
          <a:p>
            <a:pPr indent="-228600" lvl="0" marL="269875" marR="0" rtl="0" algn="just">
              <a:lnSpc>
                <a:spcPct val="90000"/>
              </a:lnSpc>
              <a:spcBef>
                <a:spcPts val="0"/>
              </a:spcBef>
              <a:spcAft>
                <a:spcPts val="0"/>
              </a:spcAft>
              <a:buClr>
                <a:schemeClr val="accent1"/>
              </a:buClr>
              <a:buSzPts val="1611"/>
              <a:buFont typeface="Noto Sans Symbols"/>
              <a:buChar char="●"/>
            </a:pPr>
            <a:r>
              <a:rPr b="0" i="0" lang="en-US" sz="2000" u="none" cap="none" strike="noStrike">
                <a:solidFill>
                  <a:schemeClr val="dk1"/>
                </a:solidFill>
                <a:latin typeface="Corbel"/>
                <a:ea typeface="Corbel"/>
                <a:cs typeface="Corbel"/>
                <a:sym typeface="Corbel"/>
              </a:rPr>
              <a:t>Yazılım yaşam döngüsünde tasarımın yerini belirlemek</a:t>
            </a:r>
            <a:endParaRPr/>
          </a:p>
          <a:p>
            <a:pPr indent="127000" lvl="0" marL="0" marR="0" rtl="0" algn="just">
              <a:lnSpc>
                <a:spcPct val="90000"/>
              </a:lnSpc>
              <a:spcBef>
                <a:spcPts val="35"/>
              </a:spcBef>
              <a:spcAft>
                <a:spcPts val="0"/>
              </a:spcAft>
              <a:buClr>
                <a:schemeClr val="accent1"/>
              </a:buClr>
              <a:buSzPts val="2000"/>
              <a:buFont typeface="Noto Sans Symbols"/>
              <a:buNone/>
            </a:pPr>
            <a:r>
              <a:t/>
            </a:r>
            <a:endParaRPr b="0" i="0" sz="2000" u="none" cap="none" strike="noStrike">
              <a:solidFill>
                <a:schemeClr val="dk1"/>
              </a:solidFill>
              <a:latin typeface="Corbel"/>
              <a:ea typeface="Corbel"/>
              <a:cs typeface="Corbel"/>
              <a:sym typeface="Corbel"/>
            </a:endParaRPr>
          </a:p>
          <a:p>
            <a:pPr indent="-228600" lvl="0" marL="269875" marR="0" rtl="0" algn="just">
              <a:lnSpc>
                <a:spcPct val="90000"/>
              </a:lnSpc>
              <a:spcBef>
                <a:spcPts val="0"/>
              </a:spcBef>
              <a:spcAft>
                <a:spcPts val="0"/>
              </a:spcAft>
              <a:buClr>
                <a:schemeClr val="accent1"/>
              </a:buClr>
              <a:buSzPts val="1611"/>
              <a:buFont typeface="Noto Sans Symbols"/>
              <a:buChar char="●"/>
            </a:pPr>
            <a:r>
              <a:rPr b="0" i="0" lang="en-US" sz="2000" u="none" cap="none" strike="noStrike">
                <a:solidFill>
                  <a:schemeClr val="dk1"/>
                </a:solidFill>
                <a:latin typeface="Corbel"/>
                <a:ea typeface="Corbel"/>
                <a:cs typeface="Corbel"/>
                <a:sym typeface="Corbel"/>
              </a:rPr>
              <a:t>Yazılım mühendisliğinde tasarım metotlarını incelemek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Veri Girişi	</a:t>
            </a:r>
            <a:endParaRPr/>
          </a:p>
        </p:txBody>
      </p:sp>
      <p:sp>
        <p:nvSpPr>
          <p:cNvPr id="647" name="Google Shape;647;p55"/>
          <p:cNvSpPr txBox="1"/>
          <p:nvPr/>
        </p:nvSpPr>
        <p:spPr>
          <a:xfrm>
            <a:off x="4097114" y="1306441"/>
            <a:ext cx="7136130" cy="3669665"/>
          </a:xfrm>
          <a:prstGeom prst="rect">
            <a:avLst/>
          </a:prstGeom>
          <a:noFill/>
          <a:ln>
            <a:noFill/>
          </a:ln>
        </p:spPr>
        <p:txBody>
          <a:bodyPr anchorCtr="0" anchor="t" bIns="0" lIns="0" spcFirstLastPara="1" rIns="0" wrap="square" tIns="13325">
            <a:spAutoFit/>
          </a:bodyPr>
          <a:lstStyle/>
          <a:p>
            <a:pPr indent="-258444" lvl="0" marL="270510" marR="0" rtl="0" algn="just">
              <a:lnSpc>
                <a:spcPct val="116999"/>
              </a:lnSpc>
              <a:spcBef>
                <a:spcPts val="0"/>
              </a:spcBef>
              <a:spcAft>
                <a:spcPts val="0"/>
              </a:spcAft>
              <a:buClr>
                <a:srgbClr val="1CACE3"/>
              </a:buClr>
              <a:buSzPts val="1600"/>
              <a:buFont typeface="Noto Sans Symbols"/>
              <a:buChar char="●"/>
            </a:pPr>
            <a:r>
              <a:rPr lang="en-US" sz="2000">
                <a:solidFill>
                  <a:schemeClr val="dk1"/>
                </a:solidFill>
                <a:latin typeface="Calibri"/>
                <a:ea typeface="Calibri"/>
                <a:cs typeface="Calibri"/>
                <a:sym typeface="Calibri"/>
              </a:rPr>
              <a:t>Kullanıcı hareketleri en aza indirilmelidir. Yazma yerine ekrandaki</a:t>
            </a:r>
            <a:endParaRPr sz="2000">
              <a:solidFill>
                <a:schemeClr val="dk1"/>
              </a:solidFill>
              <a:latin typeface="Calibri"/>
              <a:ea typeface="Calibri"/>
              <a:cs typeface="Calibri"/>
              <a:sym typeface="Calibri"/>
            </a:endParaRPr>
          </a:p>
          <a:p>
            <a:pPr indent="0" lvl="0" marL="270510" marR="5080" rtl="0" algn="just">
              <a:lnSpc>
                <a:spcPct val="114000"/>
              </a:lnSpc>
              <a:spcBef>
                <a:spcPts val="114"/>
              </a:spcBef>
              <a:spcAft>
                <a:spcPts val="0"/>
              </a:spcAft>
              <a:buNone/>
            </a:pPr>
            <a:r>
              <a:rPr lang="en-US" sz="2000">
                <a:solidFill>
                  <a:schemeClr val="dk1"/>
                </a:solidFill>
                <a:latin typeface="Calibri"/>
                <a:ea typeface="Calibri"/>
                <a:cs typeface="Calibri"/>
                <a:sym typeface="Calibri"/>
              </a:rPr>
              <a:t>listelerden seçme, bir komuta en az sayıda fare tıklamasıyla erişme  gibi.</a:t>
            </a:r>
            <a:endParaRPr/>
          </a:p>
          <a:p>
            <a:pPr indent="-258444" lvl="0" marL="270510" marR="0" rtl="0" algn="just">
              <a:lnSpc>
                <a:spcPct val="116999"/>
              </a:lnSpc>
              <a:spcBef>
                <a:spcPts val="1265"/>
              </a:spcBef>
              <a:spcAft>
                <a:spcPts val="0"/>
              </a:spcAft>
              <a:buClr>
                <a:srgbClr val="1CACE3"/>
              </a:buClr>
              <a:buSzPts val="1600"/>
              <a:buFont typeface="Noto Sans Symbols"/>
              <a:buChar char="●"/>
            </a:pPr>
            <a:r>
              <a:rPr lang="en-US" sz="2000">
                <a:solidFill>
                  <a:schemeClr val="dk1"/>
                </a:solidFill>
                <a:latin typeface="Calibri"/>
                <a:ea typeface="Calibri"/>
                <a:cs typeface="Calibri"/>
                <a:sym typeface="Calibri"/>
              </a:rPr>
              <a:t>Gösterim ve girdi sahaları birbirinden ayırt edecek biçemler (renk,</a:t>
            </a:r>
            <a:endParaRPr sz="2000">
              <a:solidFill>
                <a:schemeClr val="dk1"/>
              </a:solidFill>
              <a:latin typeface="Calibri"/>
              <a:ea typeface="Calibri"/>
              <a:cs typeface="Calibri"/>
              <a:sym typeface="Calibri"/>
            </a:endParaRPr>
          </a:p>
          <a:p>
            <a:pPr indent="0" lvl="0" marL="270510" marR="0" rtl="0" algn="just">
              <a:lnSpc>
                <a:spcPct val="116999"/>
              </a:lnSpc>
              <a:spcBef>
                <a:spcPts val="0"/>
              </a:spcBef>
              <a:spcAft>
                <a:spcPts val="0"/>
              </a:spcAft>
              <a:buNone/>
            </a:pPr>
            <a:r>
              <a:rPr lang="en-US" sz="2000">
                <a:solidFill>
                  <a:schemeClr val="dk1"/>
                </a:solidFill>
                <a:latin typeface="Calibri"/>
                <a:ea typeface="Calibri"/>
                <a:cs typeface="Calibri"/>
                <a:sym typeface="Calibri"/>
              </a:rPr>
              <a:t>büyüklük, yerleşim vb.) tutarlı olarak kullanılmalıdır.</a:t>
            </a:r>
            <a:endParaRPr sz="2000">
              <a:solidFill>
                <a:schemeClr val="dk1"/>
              </a:solidFill>
              <a:latin typeface="Calibri"/>
              <a:ea typeface="Calibri"/>
              <a:cs typeface="Calibri"/>
              <a:sym typeface="Calibri"/>
            </a:endParaRPr>
          </a:p>
          <a:p>
            <a:pPr indent="-258444" lvl="0" marL="270510" marR="455930" rtl="0" algn="just">
              <a:lnSpc>
                <a:spcPct val="114000"/>
              </a:lnSpc>
              <a:spcBef>
                <a:spcPts val="1500"/>
              </a:spcBef>
              <a:spcAft>
                <a:spcPts val="0"/>
              </a:spcAft>
              <a:buClr>
                <a:srgbClr val="1CACE3"/>
              </a:buClr>
              <a:buSzPts val="1600"/>
              <a:buFont typeface="Noto Sans Symbols"/>
              <a:buChar char="●"/>
            </a:pPr>
            <a:r>
              <a:rPr lang="en-US" sz="2000">
                <a:solidFill>
                  <a:schemeClr val="dk1"/>
                </a:solidFill>
                <a:latin typeface="Calibri"/>
                <a:ea typeface="Calibri"/>
                <a:cs typeface="Calibri"/>
                <a:sym typeface="Calibri"/>
              </a:rPr>
              <a:t>Kullanıcı uyarlamasına izin verilmelidir: kullanıcı bazı özellikleri  tanımlayabilir, bazı uyarı mesajlarını istemeyebilir.</a:t>
            </a:r>
            <a:endParaRPr sz="2000">
              <a:solidFill>
                <a:schemeClr val="dk1"/>
              </a:solidFill>
              <a:latin typeface="Calibri"/>
              <a:ea typeface="Calibri"/>
              <a:cs typeface="Calibri"/>
              <a:sym typeface="Calibri"/>
            </a:endParaRPr>
          </a:p>
          <a:p>
            <a:pPr indent="-258444" lvl="0" marL="270510" marR="0" rtl="0" algn="just">
              <a:lnSpc>
                <a:spcPct val="116999"/>
              </a:lnSpc>
              <a:spcBef>
                <a:spcPts val="1260"/>
              </a:spcBef>
              <a:spcAft>
                <a:spcPts val="0"/>
              </a:spcAft>
              <a:buClr>
                <a:srgbClr val="1CACE3"/>
              </a:buClr>
              <a:buSzPts val="1600"/>
              <a:buFont typeface="Noto Sans Symbols"/>
              <a:buChar char="●"/>
            </a:pPr>
            <a:r>
              <a:rPr lang="en-US" sz="2000">
                <a:solidFill>
                  <a:schemeClr val="dk1"/>
                </a:solidFill>
                <a:latin typeface="Calibri"/>
                <a:ea typeface="Calibri"/>
                <a:cs typeface="Calibri"/>
                <a:sym typeface="Calibri"/>
              </a:rPr>
              <a:t>Kullanılan konu ile ilgili gereksiz komutlar geçici olarak</a:t>
            </a:r>
            <a:endParaRPr sz="2000">
              <a:solidFill>
                <a:schemeClr val="dk1"/>
              </a:solidFill>
              <a:latin typeface="Calibri"/>
              <a:ea typeface="Calibri"/>
              <a:cs typeface="Calibri"/>
              <a:sym typeface="Calibri"/>
            </a:endParaRPr>
          </a:p>
          <a:p>
            <a:pPr indent="0" lvl="0" marL="270510" marR="0" rtl="0" algn="just">
              <a:lnSpc>
                <a:spcPct val="116999"/>
              </a:lnSpc>
              <a:spcBef>
                <a:spcPts val="0"/>
              </a:spcBef>
              <a:spcAft>
                <a:spcPts val="0"/>
              </a:spcAft>
              <a:buNone/>
            </a:pPr>
            <a:r>
              <a:rPr lang="en-US" sz="2000">
                <a:solidFill>
                  <a:schemeClr val="dk1"/>
                </a:solidFill>
                <a:latin typeface="Calibri"/>
                <a:ea typeface="Calibri"/>
                <a:cs typeface="Calibri"/>
                <a:sym typeface="Calibri"/>
              </a:rPr>
              <a:t>etkisizleştirilmelidir.</a:t>
            </a:r>
            <a:endParaRPr sz="2000">
              <a:solidFill>
                <a:schemeClr val="dk1"/>
              </a:solidFill>
              <a:latin typeface="Calibri"/>
              <a:ea typeface="Calibri"/>
              <a:cs typeface="Calibri"/>
              <a:sym typeface="Calibri"/>
            </a:endParaRPr>
          </a:p>
          <a:p>
            <a:pPr indent="-258444" lvl="0" marL="270510" marR="0" rtl="0" algn="just">
              <a:spcBef>
                <a:spcPts val="1320"/>
              </a:spcBef>
              <a:spcAft>
                <a:spcPts val="0"/>
              </a:spcAft>
              <a:buClr>
                <a:srgbClr val="1CACE3"/>
              </a:buClr>
              <a:buSzPts val="1600"/>
              <a:buFont typeface="Noto Sans Symbols"/>
              <a:buChar char="●"/>
            </a:pPr>
            <a:r>
              <a:rPr lang="en-US" sz="2000">
                <a:solidFill>
                  <a:schemeClr val="dk1"/>
                </a:solidFill>
                <a:latin typeface="Calibri"/>
                <a:ea typeface="Calibri"/>
                <a:cs typeface="Calibri"/>
                <a:sym typeface="Calibri"/>
              </a:rPr>
              <a:t>Bütün girdiler için yardım kolaylıkları olmalıdır.</a:t>
            </a:r>
            <a:endParaRPr sz="2000">
              <a:solidFill>
                <a:schemeClr val="dk1"/>
              </a:solidFill>
              <a:latin typeface="Calibri"/>
              <a:ea typeface="Calibri"/>
              <a:cs typeface="Calibri"/>
              <a:sym typeface="Calibri"/>
            </a:endParaRPr>
          </a:p>
        </p:txBody>
      </p:sp>
      <p:pic>
        <p:nvPicPr>
          <p:cNvPr id="648" name="Google Shape;648;p55"/>
          <p:cNvPicPr preferRelativeResize="0"/>
          <p:nvPr/>
        </p:nvPicPr>
        <p:blipFill rotWithShape="1">
          <a:blip r:embed="rId3">
            <a:alphaModFix/>
          </a:blip>
          <a:srcRect b="0" l="0" r="0" t="0"/>
          <a:stretch/>
        </p:blipFill>
        <p:spPr>
          <a:xfrm>
            <a:off x="766268" y="1123837"/>
            <a:ext cx="1886712" cy="15529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6"/>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Kullanıcı Arayüz Prototipi	</a:t>
            </a:r>
            <a:endParaRPr/>
          </a:p>
        </p:txBody>
      </p:sp>
      <p:sp>
        <p:nvSpPr>
          <p:cNvPr id="654" name="Google Shape;654;p56"/>
          <p:cNvSpPr txBox="1"/>
          <p:nvPr/>
        </p:nvSpPr>
        <p:spPr>
          <a:xfrm>
            <a:off x="3700943" y="1334414"/>
            <a:ext cx="7493634" cy="3385542"/>
          </a:xfrm>
          <a:prstGeom prst="rect">
            <a:avLst/>
          </a:prstGeom>
          <a:noFill/>
          <a:ln>
            <a:noFill/>
          </a:ln>
        </p:spPr>
        <p:txBody>
          <a:bodyPr anchorCtr="0" anchor="t" bIns="0" lIns="0" spcFirstLastPara="1" rIns="0" wrap="square" tIns="12700">
            <a:spAutoFit/>
          </a:bodyPr>
          <a:lstStyle/>
          <a:p>
            <a:pPr indent="-258444" lvl="0" marL="270510" marR="0" rtl="0" algn="just">
              <a:lnSpc>
                <a:spcPct val="113888"/>
              </a:lnSpc>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Tasarım çalışması sonucunda, daha önceden gereksinim çalışması sırasında hazırlanmış olan kullanıcı arayüz prototipi, ekran ve rapor tasarımları biçimine dönüşür. Ekranlar son halini alır, raporlar kesinleşir.  Kullanıcıya gösterilerek onay alınır.</a:t>
            </a:r>
            <a:endParaRPr/>
          </a:p>
          <a:p>
            <a:pPr indent="0" lvl="0" marL="0" marR="0" rtl="0" algn="just">
              <a:spcBef>
                <a:spcPts val="35"/>
              </a:spcBef>
              <a:spcAft>
                <a:spcPts val="0"/>
              </a:spcAft>
              <a:buNone/>
            </a:pPr>
            <a:r>
              <a:t/>
            </a:r>
            <a:endParaRPr sz="1800">
              <a:solidFill>
                <a:schemeClr val="dk1"/>
              </a:solidFill>
              <a:latin typeface="Corbel"/>
              <a:ea typeface="Corbel"/>
              <a:cs typeface="Corbel"/>
              <a:sym typeface="Corbel"/>
            </a:endParaRPr>
          </a:p>
          <a:p>
            <a:pPr indent="-258444" lvl="0" marL="270510" marR="0" rtl="0" algn="just">
              <a:lnSpc>
                <a:spcPct val="114166"/>
              </a:lnSpc>
              <a:spcBef>
                <a:spcPts val="5"/>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Tüm programın tek elden çıktığının ifade edilebilmesi açısından tüm ekranların aynı şablon üzerine oturtulması önerilmektedir.</a:t>
            </a:r>
            <a:endParaRPr sz="1800">
              <a:solidFill>
                <a:schemeClr val="dk1"/>
              </a:solidFill>
              <a:latin typeface="Corbel"/>
              <a:ea typeface="Corbel"/>
              <a:cs typeface="Corbel"/>
              <a:sym typeface="Corbel"/>
            </a:endParaRPr>
          </a:p>
          <a:p>
            <a:pPr indent="-166370" lvl="0" marL="270510" marR="0" rtl="0" algn="just">
              <a:lnSpc>
                <a:spcPct val="114166"/>
              </a:lnSpc>
              <a:spcBef>
                <a:spcPts val="5"/>
              </a:spcBef>
              <a:spcAft>
                <a:spcPts val="0"/>
              </a:spcAft>
              <a:buClr>
                <a:srgbClr val="1CACE3"/>
              </a:buClr>
              <a:buSzPts val="1450"/>
              <a:buFont typeface="Noto Sans Symbols"/>
              <a:buNone/>
            </a:pPr>
            <a:r>
              <a:t/>
            </a:r>
            <a:endParaRPr sz="1800">
              <a:solidFill>
                <a:schemeClr val="dk1"/>
              </a:solidFill>
              <a:latin typeface="Corbel"/>
              <a:ea typeface="Corbel"/>
              <a:cs typeface="Corbel"/>
              <a:sym typeface="Corbel"/>
            </a:endParaRPr>
          </a:p>
          <a:p>
            <a:pPr indent="-215265" lvl="1" marL="570230" marR="0" rtl="0" algn="just">
              <a:spcBef>
                <a:spcPts val="19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Menü Çubuğu</a:t>
            </a:r>
            <a:endParaRPr/>
          </a:p>
          <a:p>
            <a:pPr indent="-215265" lvl="1" marL="570230" marR="0" rtl="0" algn="just">
              <a:spcBef>
                <a:spcPts val="1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Araç Çubuğu</a:t>
            </a:r>
            <a:endParaRPr/>
          </a:p>
          <a:p>
            <a:pPr indent="-215265" lvl="1" marL="570230" marR="0" rtl="0" algn="just">
              <a:spcBef>
                <a:spcPts val="1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Gövde (Değişebilir)</a:t>
            </a:r>
            <a:endParaRPr/>
          </a:p>
          <a:p>
            <a:pPr indent="-215265" lvl="1" marL="570230" marR="0" rtl="0" algn="just">
              <a:spcBef>
                <a:spcPts val="1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Durum Çubuğu</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225487" y="1518341"/>
            <a:ext cx="2205294" cy="2474395"/>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FFFF"/>
              </a:buClr>
              <a:buSzPts val="4000"/>
              <a:buFont typeface="Corbel"/>
              <a:buNone/>
            </a:pPr>
            <a:r>
              <a:rPr lang="en-US" sz="4000"/>
              <a:t>Başlangıç Tasarım Gözden Geçirme</a:t>
            </a:r>
            <a:endParaRPr sz="4000"/>
          </a:p>
        </p:txBody>
      </p:sp>
      <p:sp>
        <p:nvSpPr>
          <p:cNvPr id="660" name="Google Shape;660;p57"/>
          <p:cNvSpPr txBox="1"/>
          <p:nvPr/>
        </p:nvSpPr>
        <p:spPr>
          <a:xfrm>
            <a:off x="3612454" y="1242030"/>
            <a:ext cx="7851959" cy="3256789"/>
          </a:xfrm>
          <a:prstGeom prst="rect">
            <a:avLst/>
          </a:prstGeom>
          <a:noFill/>
          <a:ln>
            <a:noFill/>
          </a:ln>
        </p:spPr>
        <p:txBody>
          <a:bodyPr anchorCtr="0" anchor="t" bIns="0" lIns="0" spcFirstLastPara="1" rIns="0" wrap="square" tIns="13325">
            <a:spAutoFit/>
          </a:bodyPr>
          <a:lstStyle/>
          <a:p>
            <a:pPr indent="-258444" lvl="0" marL="270510" marR="508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Yapılan tasarım çalışmasının bir önceki geliştirme aşaması olan  analiz aşamasında belirlenen gereksinimleri karşılayıp  karşılamadığının belirlenmesidir.</a:t>
            </a:r>
            <a:endParaRPr/>
          </a:p>
          <a:p>
            <a:pPr indent="-215265" lvl="1" marL="570230" marR="0" rtl="0" algn="just">
              <a:spcBef>
                <a:spcPts val="4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Sistem gereksinimlerine yardımcı olan kullanıcılar</a:t>
            </a:r>
            <a:endParaRPr/>
          </a:p>
          <a:p>
            <a:pPr indent="-215265" lvl="1" marL="570230" marR="0" rtl="0" algn="just">
              <a:spcBef>
                <a:spcPts val="4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Sistem analizini yapan çözümleyiciler</a:t>
            </a:r>
            <a:endParaRPr/>
          </a:p>
          <a:p>
            <a:pPr indent="-215265" lvl="1" marL="570230" marR="0" rtl="0" algn="just">
              <a:spcBef>
                <a:spcPts val="484"/>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Sistemin kullanıcıları</a:t>
            </a:r>
            <a:endParaRPr/>
          </a:p>
          <a:p>
            <a:pPr indent="-215265" lvl="1" marL="570230" marR="0" rtl="0" algn="just">
              <a:spcBef>
                <a:spcPts val="4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Tasarımcılar</a:t>
            </a:r>
            <a:endParaRPr/>
          </a:p>
          <a:p>
            <a:pPr indent="-215265" lvl="1" marL="570230" marR="0" rtl="0" algn="just">
              <a:spcBef>
                <a:spcPts val="4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Yönlendirici</a:t>
            </a:r>
            <a:endParaRPr/>
          </a:p>
          <a:p>
            <a:pPr indent="-215265" lvl="1" marL="570230" marR="0" rtl="0" algn="just">
              <a:spcBef>
                <a:spcPts val="48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Sekreter</a:t>
            </a:r>
            <a:endParaRPr/>
          </a:p>
          <a:p>
            <a:pPr indent="-80009" lvl="1" marL="355600" marR="2863850" rtl="0" algn="just">
              <a:lnSpc>
                <a:spcPct val="120000"/>
              </a:lnSpc>
              <a:spcBef>
                <a:spcPts val="0"/>
              </a:spcBef>
              <a:spcAft>
                <a:spcPts val="0"/>
              </a:spcAft>
              <a:buClr>
                <a:srgbClr val="9999FF"/>
              </a:buClr>
              <a:buSzPts val="1260"/>
              <a:buFont typeface="Noto Sans Symbols"/>
              <a:buChar char="●"/>
            </a:pPr>
            <a:r>
              <a:rPr b="0" i="0" lang="en-US" sz="1800" u="none" cap="none" strike="noStrike">
                <a:solidFill>
                  <a:schemeClr val="dk1"/>
                </a:solidFill>
                <a:latin typeface="Corbel"/>
                <a:ea typeface="Corbel"/>
                <a:cs typeface="Corbel"/>
                <a:sym typeface="Corbel"/>
              </a:rPr>
              <a:t>Sistemi geliştirecek programcılar  dan oluşan bir grup tarafından yapılır.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8"/>
          <p:cNvSpPr txBox="1"/>
          <p:nvPr>
            <p:ph type="title"/>
          </p:nvPr>
        </p:nvSpPr>
        <p:spPr>
          <a:xfrm>
            <a:off x="105141" y="1694263"/>
            <a:ext cx="2313447" cy="2229456"/>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FFFFFF"/>
              </a:buClr>
              <a:buSzPts val="3600"/>
              <a:buFont typeface="Corbel"/>
              <a:buNone/>
            </a:pPr>
            <a:r>
              <a:rPr lang="en-US"/>
              <a:t>Ayrıntılı Tasarım Gözden Geçirme</a:t>
            </a:r>
            <a:endParaRPr/>
          </a:p>
        </p:txBody>
      </p:sp>
      <p:sp>
        <p:nvSpPr>
          <p:cNvPr id="666" name="Google Shape;666;p58"/>
          <p:cNvSpPr txBox="1"/>
          <p:nvPr/>
        </p:nvSpPr>
        <p:spPr>
          <a:xfrm>
            <a:off x="3818931" y="1094534"/>
            <a:ext cx="7547609" cy="2498120"/>
          </a:xfrm>
          <a:prstGeom prst="rect">
            <a:avLst/>
          </a:prstGeom>
          <a:noFill/>
          <a:ln>
            <a:noFill/>
          </a:ln>
        </p:spPr>
        <p:txBody>
          <a:bodyPr anchorCtr="0" anchor="t" bIns="0" lIns="0" spcFirstLastPara="1" rIns="0" wrap="square" tIns="12700">
            <a:spAutoFit/>
          </a:bodyPr>
          <a:lstStyle/>
          <a:p>
            <a:pPr indent="-258444" lvl="0" marL="270510" marR="0" rtl="0" algn="just">
              <a:spcBef>
                <a:spcPts val="0"/>
              </a:spcBef>
              <a:spcAft>
                <a:spcPts val="0"/>
              </a:spcAft>
              <a:buClr>
                <a:srgbClr val="1CACE3"/>
              </a:buClr>
              <a:buSzPts val="1450"/>
              <a:buFont typeface="Noto Sans Symbols"/>
              <a:buChar char="●"/>
            </a:pPr>
            <a:r>
              <a:rPr lang="en-US" sz="1800">
                <a:solidFill>
                  <a:schemeClr val="dk1"/>
                </a:solidFill>
                <a:latin typeface="Corbel"/>
                <a:ea typeface="Corbel"/>
                <a:cs typeface="Corbel"/>
                <a:sym typeface="Corbel"/>
              </a:rPr>
              <a:t>Başlangıç tasarımı gözden geçirme çalışmasının başarılı bir biçimde tamamlanmasından sonra, tasarımın teknik uygunluğunu belirlemek için  Ayrıntılı Tasarım Gözden Geçirme çalışması yapılır. Bu çalışmada;</a:t>
            </a:r>
            <a:endParaRPr/>
          </a:p>
          <a:p>
            <a:pPr indent="-215265" lvl="1" marL="570230" marR="0" rtl="0" algn="just">
              <a:spcBef>
                <a:spcPts val="434"/>
              </a:spcBef>
              <a:spcAft>
                <a:spcPts val="0"/>
              </a:spcAft>
              <a:buClr>
                <a:srgbClr val="9999FF"/>
              </a:buClr>
              <a:buSzPts val="1271"/>
              <a:buFont typeface="Noto Sans Symbols"/>
              <a:buChar char="●"/>
            </a:pPr>
            <a:r>
              <a:rPr b="0" i="0" lang="en-US" sz="1800" u="none" cap="none" strike="noStrike">
                <a:solidFill>
                  <a:schemeClr val="dk1"/>
                </a:solidFill>
                <a:latin typeface="Corbel"/>
                <a:ea typeface="Corbel"/>
                <a:cs typeface="Corbel"/>
                <a:sym typeface="Corbel"/>
              </a:rPr>
              <a:t>Çözümleyiciler</a:t>
            </a:r>
            <a:endParaRPr/>
          </a:p>
          <a:p>
            <a:pPr indent="-215265" lvl="1" marL="570230" marR="0" rtl="0" algn="just">
              <a:spcBef>
                <a:spcPts val="445"/>
              </a:spcBef>
              <a:spcAft>
                <a:spcPts val="0"/>
              </a:spcAft>
              <a:buClr>
                <a:srgbClr val="9999FF"/>
              </a:buClr>
              <a:buSzPts val="1271"/>
              <a:buFont typeface="Noto Sans Symbols"/>
              <a:buChar char="●"/>
            </a:pPr>
            <a:r>
              <a:rPr b="0" i="0" lang="en-US" sz="1800" u="none" cap="none" strike="noStrike">
                <a:solidFill>
                  <a:schemeClr val="dk1"/>
                </a:solidFill>
                <a:latin typeface="Corbel"/>
                <a:ea typeface="Corbel"/>
                <a:cs typeface="Corbel"/>
                <a:sym typeface="Corbel"/>
              </a:rPr>
              <a:t>Sistem Tasarımcıları</a:t>
            </a:r>
            <a:endParaRPr/>
          </a:p>
          <a:p>
            <a:pPr indent="-215265" lvl="1" marL="570230" marR="0" rtl="0" algn="just">
              <a:spcBef>
                <a:spcPts val="450"/>
              </a:spcBef>
              <a:spcAft>
                <a:spcPts val="0"/>
              </a:spcAft>
              <a:buClr>
                <a:srgbClr val="9999FF"/>
              </a:buClr>
              <a:buSzPts val="1271"/>
              <a:buFont typeface="Noto Sans Symbols"/>
              <a:buChar char="●"/>
            </a:pPr>
            <a:r>
              <a:rPr b="0" i="0" lang="en-US" sz="1800" u="none" cap="none" strike="noStrike">
                <a:solidFill>
                  <a:schemeClr val="dk1"/>
                </a:solidFill>
                <a:latin typeface="Corbel"/>
                <a:ea typeface="Corbel"/>
                <a:cs typeface="Corbel"/>
                <a:sym typeface="Corbel"/>
              </a:rPr>
              <a:t>Sistem Geliştiriciler</a:t>
            </a:r>
            <a:endParaRPr/>
          </a:p>
          <a:p>
            <a:pPr indent="-215265" lvl="1" marL="570230" marR="0" rtl="0" algn="just">
              <a:spcBef>
                <a:spcPts val="440"/>
              </a:spcBef>
              <a:spcAft>
                <a:spcPts val="0"/>
              </a:spcAft>
              <a:buClr>
                <a:srgbClr val="9999FF"/>
              </a:buClr>
              <a:buSzPts val="1271"/>
              <a:buFont typeface="Noto Sans Symbols"/>
              <a:buChar char="●"/>
            </a:pPr>
            <a:r>
              <a:rPr b="0" i="0" lang="en-US" sz="1800" u="none" cap="none" strike="noStrike">
                <a:solidFill>
                  <a:schemeClr val="dk1"/>
                </a:solidFill>
                <a:latin typeface="Corbel"/>
                <a:ea typeface="Corbel"/>
                <a:cs typeface="Corbel"/>
                <a:sym typeface="Corbel"/>
              </a:rPr>
              <a:t>Sekreter</a:t>
            </a:r>
            <a:endParaRPr/>
          </a:p>
          <a:p>
            <a:pPr indent="0" lvl="0" marL="355600" marR="0" rtl="0" algn="just">
              <a:spcBef>
                <a:spcPts val="440"/>
              </a:spcBef>
              <a:spcAft>
                <a:spcPts val="0"/>
              </a:spcAft>
              <a:buNone/>
            </a:pPr>
            <a:r>
              <a:rPr lang="en-US" sz="1800">
                <a:solidFill>
                  <a:schemeClr val="dk1"/>
                </a:solidFill>
                <a:latin typeface="Corbel"/>
                <a:ea typeface="Corbel"/>
                <a:cs typeface="Corbel"/>
                <a:sym typeface="Corbel"/>
              </a:rPr>
              <a:t>den oluşan bir ekip kullanılır.</a:t>
            </a:r>
            <a:endParaRPr/>
          </a:p>
        </p:txBody>
      </p:sp>
      <p:pic>
        <p:nvPicPr>
          <p:cNvPr id="667" name="Google Shape;667;p58"/>
          <p:cNvPicPr preferRelativeResize="0"/>
          <p:nvPr/>
        </p:nvPicPr>
        <p:blipFill rotWithShape="1">
          <a:blip r:embed="rId3">
            <a:alphaModFix/>
          </a:blip>
          <a:srcRect b="0" l="0" r="0" t="0"/>
          <a:stretch/>
        </p:blipFill>
        <p:spPr>
          <a:xfrm>
            <a:off x="5922264" y="3539752"/>
            <a:ext cx="3518916" cy="22237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Tasarım Kalite Ölçütleri	</a:t>
            </a:r>
            <a:endParaRPr/>
          </a:p>
        </p:txBody>
      </p:sp>
      <p:sp>
        <p:nvSpPr>
          <p:cNvPr id="673" name="Google Shape;673;p59"/>
          <p:cNvSpPr txBox="1"/>
          <p:nvPr/>
        </p:nvSpPr>
        <p:spPr>
          <a:xfrm>
            <a:off x="3789434" y="1123837"/>
            <a:ext cx="6854190" cy="1635319"/>
          </a:xfrm>
          <a:prstGeom prst="rect">
            <a:avLst/>
          </a:prstGeom>
          <a:noFill/>
          <a:ln>
            <a:noFill/>
          </a:ln>
        </p:spPr>
        <p:txBody>
          <a:bodyPr anchorCtr="0" anchor="t" bIns="0" lIns="0" spcFirstLastPara="1" rIns="0" wrap="square" tIns="85725">
            <a:spAutoFit/>
          </a:bodyPr>
          <a:lstStyle/>
          <a:p>
            <a:pPr indent="-258445" lvl="0" marL="270510" marR="0" rtl="0" algn="just">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Bağlaşım (Coupling)</a:t>
            </a:r>
            <a:endParaRPr/>
          </a:p>
          <a:p>
            <a:pPr indent="0" lvl="0" marL="270510" marR="0" rtl="0" algn="just">
              <a:spcBef>
                <a:spcPts val="575"/>
              </a:spcBef>
              <a:spcAft>
                <a:spcPts val="0"/>
              </a:spcAft>
              <a:buNone/>
            </a:pPr>
            <a:r>
              <a:rPr lang="en-US" sz="1800">
                <a:solidFill>
                  <a:schemeClr val="dk1"/>
                </a:solidFill>
                <a:latin typeface="Corbel"/>
                <a:ea typeface="Corbel"/>
                <a:cs typeface="Corbel"/>
                <a:sym typeface="Corbel"/>
              </a:rPr>
              <a:t>Tasarımı oluşturan modüller arası ilişki ile ilgilidir.</a:t>
            </a:r>
            <a:endParaRPr/>
          </a:p>
          <a:p>
            <a:pPr indent="0" lvl="0" marL="0" marR="0" rtl="0" algn="just">
              <a:spcBef>
                <a:spcPts val="10"/>
              </a:spcBef>
              <a:spcAft>
                <a:spcPts val="0"/>
              </a:spcAft>
              <a:buNone/>
            </a:pPr>
            <a:r>
              <a:t/>
            </a:r>
            <a:endParaRPr sz="1800">
              <a:solidFill>
                <a:schemeClr val="dk1"/>
              </a:solidFill>
              <a:latin typeface="Corbel"/>
              <a:ea typeface="Corbel"/>
              <a:cs typeface="Corbel"/>
              <a:sym typeface="Corbel"/>
            </a:endParaRPr>
          </a:p>
          <a:p>
            <a:pPr indent="-258445" lvl="0" marL="270510" marR="2578735" rtl="0" algn="just">
              <a:lnSpc>
                <a:spcPct val="120000"/>
              </a:lnSpc>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Yapışıklık (Cohesion)  Modüllerin iç yapısı ile ilgilidir.</a:t>
            </a:r>
            <a:endParaRPr/>
          </a:p>
        </p:txBody>
      </p:sp>
      <p:pic>
        <p:nvPicPr>
          <p:cNvPr id="674" name="Google Shape;674;p59"/>
          <p:cNvPicPr preferRelativeResize="0"/>
          <p:nvPr/>
        </p:nvPicPr>
        <p:blipFill rotWithShape="1">
          <a:blip r:embed="rId3">
            <a:alphaModFix/>
          </a:blip>
          <a:srcRect b="0" l="0" r="0" t="0"/>
          <a:stretch/>
        </p:blipFill>
        <p:spPr>
          <a:xfrm>
            <a:off x="6837204" y="3534096"/>
            <a:ext cx="2711535" cy="19767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0"/>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Bağlaşım	</a:t>
            </a:r>
            <a:endParaRPr/>
          </a:p>
        </p:txBody>
      </p:sp>
      <p:sp>
        <p:nvSpPr>
          <p:cNvPr id="680" name="Google Shape;680;p60"/>
          <p:cNvSpPr txBox="1"/>
          <p:nvPr/>
        </p:nvSpPr>
        <p:spPr>
          <a:xfrm>
            <a:off x="4084401" y="1413772"/>
            <a:ext cx="7029450" cy="2685351"/>
          </a:xfrm>
          <a:prstGeom prst="rect">
            <a:avLst/>
          </a:prstGeom>
          <a:noFill/>
          <a:ln>
            <a:noFill/>
          </a:ln>
        </p:spPr>
        <p:txBody>
          <a:bodyPr anchorCtr="0" anchor="t" bIns="0" lIns="0" spcFirstLastPara="1" rIns="0" wrap="square" tIns="180325">
            <a:spAutoFit/>
          </a:bodyPr>
          <a:lstStyle/>
          <a:p>
            <a:pPr indent="-258444" lvl="0" marL="270510" marR="0" rtl="0" algn="l">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Modüller arası bağlılığın ölçülmesi için kullanılan bir ölçüttür.</a:t>
            </a:r>
            <a:endParaRPr/>
          </a:p>
          <a:p>
            <a:pPr indent="-258444" lvl="0" marL="270510" marR="0" rtl="0" algn="l">
              <a:spcBef>
                <a:spcPts val="132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Yüksek kaliteli bir tasarımda bağlaşım ölçümü az olmalıdır.</a:t>
            </a:r>
            <a:endParaRPr/>
          </a:p>
          <a:p>
            <a:pPr indent="-258444" lvl="0" marL="270510" marR="0" rtl="0" algn="l">
              <a:spcBef>
                <a:spcPts val="144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Bağlaşımın düşük olması</a:t>
            </a:r>
            <a:endParaRPr/>
          </a:p>
          <a:p>
            <a:pPr indent="-215265" lvl="1" marL="570230" marR="0" rtl="0" algn="l">
              <a:spcBef>
                <a:spcPts val="440"/>
              </a:spcBef>
              <a:spcAft>
                <a:spcPts val="0"/>
              </a:spcAft>
              <a:buClr>
                <a:srgbClr val="9999FF"/>
              </a:buClr>
              <a:buSzPts val="1250"/>
              <a:buFont typeface="Noto Sans Symbols"/>
              <a:buChar char="●"/>
            </a:pPr>
            <a:r>
              <a:rPr b="0" i="0" lang="en-US" sz="1800" u="none" cap="none" strike="noStrike">
                <a:solidFill>
                  <a:schemeClr val="dk1"/>
                </a:solidFill>
                <a:latin typeface="Corbel"/>
                <a:ea typeface="Corbel"/>
                <a:cs typeface="Corbel"/>
                <a:sym typeface="Corbel"/>
              </a:rPr>
              <a:t>Hatanın dalgasal yayılma özelliğinin azaltılması</a:t>
            </a:r>
            <a:endParaRPr/>
          </a:p>
          <a:p>
            <a:pPr indent="-215265" lvl="1" marL="570230" marR="0" rtl="0" algn="l">
              <a:spcBef>
                <a:spcPts val="434"/>
              </a:spcBef>
              <a:spcAft>
                <a:spcPts val="0"/>
              </a:spcAft>
              <a:buClr>
                <a:srgbClr val="9999FF"/>
              </a:buClr>
              <a:buSzPts val="1250"/>
              <a:buFont typeface="Noto Sans Symbols"/>
              <a:buChar char="●"/>
            </a:pPr>
            <a:r>
              <a:rPr b="0" i="0" lang="en-US" sz="1800" u="none" cap="none" strike="noStrike">
                <a:solidFill>
                  <a:schemeClr val="dk1"/>
                </a:solidFill>
                <a:latin typeface="Corbel"/>
                <a:ea typeface="Corbel"/>
                <a:cs typeface="Corbel"/>
                <a:sym typeface="Corbel"/>
              </a:rPr>
              <a:t>Modüllerin bakım kolaylığı</a:t>
            </a:r>
            <a:endParaRPr/>
          </a:p>
          <a:p>
            <a:pPr indent="-215265" lvl="1" marL="570230" marR="0" rtl="0" algn="l">
              <a:spcBef>
                <a:spcPts val="434"/>
              </a:spcBef>
              <a:spcAft>
                <a:spcPts val="0"/>
              </a:spcAft>
              <a:buClr>
                <a:srgbClr val="9999FF"/>
              </a:buClr>
              <a:buSzPts val="1250"/>
              <a:buFont typeface="Noto Sans Symbols"/>
              <a:buChar char="●"/>
            </a:pPr>
            <a:r>
              <a:rPr b="0" i="0" lang="en-US" sz="1800" u="none" cap="none" strike="noStrike">
                <a:solidFill>
                  <a:schemeClr val="dk1"/>
                </a:solidFill>
                <a:latin typeface="Corbel"/>
                <a:ea typeface="Corbel"/>
                <a:cs typeface="Corbel"/>
                <a:sym typeface="Corbel"/>
              </a:rPr>
              <a:t>Modüller arası ilişkilerde karmaşıklığın azaltılması nedenleri ile istenmektedir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1"/>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Yalın Veri Bağlaşımı	</a:t>
            </a:r>
            <a:endParaRPr/>
          </a:p>
        </p:txBody>
      </p:sp>
      <p:pic>
        <p:nvPicPr>
          <p:cNvPr id="686" name="Google Shape;686;p61"/>
          <p:cNvPicPr preferRelativeResize="0"/>
          <p:nvPr/>
        </p:nvPicPr>
        <p:blipFill rotWithShape="1">
          <a:blip r:embed="rId3">
            <a:alphaModFix/>
          </a:blip>
          <a:srcRect b="0" l="0" r="0" t="0"/>
          <a:stretch/>
        </p:blipFill>
        <p:spPr>
          <a:xfrm>
            <a:off x="684619" y="1123837"/>
            <a:ext cx="1429512" cy="1427988"/>
          </a:xfrm>
          <a:prstGeom prst="rect">
            <a:avLst/>
          </a:prstGeom>
          <a:noFill/>
          <a:ln>
            <a:noFill/>
          </a:ln>
        </p:spPr>
      </p:pic>
      <p:sp>
        <p:nvSpPr>
          <p:cNvPr id="687" name="Google Shape;687;p61"/>
          <p:cNvSpPr txBox="1"/>
          <p:nvPr/>
        </p:nvSpPr>
        <p:spPr>
          <a:xfrm>
            <a:off x="3785420" y="2310580"/>
            <a:ext cx="7580671"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orbel"/>
                <a:ea typeface="Corbel"/>
                <a:cs typeface="Corbel"/>
                <a:sym typeface="Corbel"/>
              </a:rPr>
              <a:t>Herhangi iki modül arası iletişim(tamsayı, karakter, boolean, vs) aracılığı ile gerçekleştiriliyorsa bu iki modül yalın veri bağlaşımlıdır şeklinde tanımlanır.</a:t>
            </a:r>
            <a:endParaRPr sz="1800">
              <a:solidFill>
                <a:schemeClr val="dk1"/>
              </a:solidFill>
              <a:latin typeface="Corbel"/>
              <a:ea typeface="Corbel"/>
              <a:cs typeface="Corbel"/>
              <a:sym typeface="Corbe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2"/>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Karmaşık Veri Bağlaşımı	</a:t>
            </a:r>
            <a:endParaRPr/>
          </a:p>
        </p:txBody>
      </p:sp>
      <p:sp>
        <p:nvSpPr>
          <p:cNvPr id="693" name="Google Shape;693;p62"/>
          <p:cNvSpPr txBox="1"/>
          <p:nvPr/>
        </p:nvSpPr>
        <p:spPr>
          <a:xfrm>
            <a:off x="3779602" y="1935353"/>
            <a:ext cx="7571105" cy="843821"/>
          </a:xfrm>
          <a:prstGeom prst="rect">
            <a:avLst/>
          </a:prstGeom>
          <a:noFill/>
          <a:ln>
            <a:noFill/>
          </a:ln>
        </p:spPr>
        <p:txBody>
          <a:bodyPr anchorCtr="0" anchor="t" bIns="0" lIns="0" spcFirstLastPara="1" rIns="0" wrap="square" tIns="12700">
            <a:spAutoFit/>
          </a:bodyPr>
          <a:lstStyle/>
          <a:p>
            <a:pPr indent="-258445" lvl="0" marL="270510" marR="5080" rtl="0" algn="just">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Herhangi iki modül arasındaki iletişimde kullanılan  parametrelerin karmaşık veri yapısı (kayıt, dizi,  nesne, vs) olması durumunda modüller karmaşık veri  paylaşımlı olarak tanımlanır.</a:t>
            </a:r>
            <a:endParaRPr/>
          </a:p>
        </p:txBody>
      </p:sp>
      <p:pic>
        <p:nvPicPr>
          <p:cNvPr id="694" name="Google Shape;694;p62"/>
          <p:cNvPicPr preferRelativeResize="0"/>
          <p:nvPr/>
        </p:nvPicPr>
        <p:blipFill rotWithShape="1">
          <a:blip r:embed="rId3">
            <a:alphaModFix/>
          </a:blip>
          <a:srcRect b="0" l="0" r="0" t="0"/>
          <a:stretch/>
        </p:blipFill>
        <p:spPr>
          <a:xfrm>
            <a:off x="547153" y="1123837"/>
            <a:ext cx="1756790" cy="190823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3"/>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Denetim Bağlaşımı	</a:t>
            </a:r>
            <a:endParaRPr/>
          </a:p>
        </p:txBody>
      </p:sp>
      <p:sp>
        <p:nvSpPr>
          <p:cNvPr id="700" name="Google Shape;700;p63"/>
          <p:cNvSpPr txBox="1"/>
          <p:nvPr/>
        </p:nvSpPr>
        <p:spPr>
          <a:xfrm>
            <a:off x="3956582" y="2360531"/>
            <a:ext cx="7158355" cy="566822"/>
          </a:xfrm>
          <a:prstGeom prst="rect">
            <a:avLst/>
          </a:prstGeom>
          <a:noFill/>
          <a:ln>
            <a:noFill/>
          </a:ln>
        </p:spPr>
        <p:txBody>
          <a:bodyPr anchorCtr="0" anchor="t" bIns="0" lIns="0" spcFirstLastPara="1" rIns="0" wrap="square" tIns="12700">
            <a:spAutoFit/>
          </a:bodyPr>
          <a:lstStyle/>
          <a:p>
            <a:pPr indent="-258444" lvl="0" marL="270510" marR="5080" rtl="0" algn="just">
              <a:spcBef>
                <a:spcPts val="0"/>
              </a:spcBef>
              <a:spcAft>
                <a:spcPts val="0"/>
              </a:spcAft>
              <a:buClr>
                <a:srgbClr val="1CACE3"/>
              </a:buClr>
              <a:buSzPts val="1433"/>
              <a:buFont typeface="Noto Sans Symbols"/>
              <a:buChar char="●"/>
            </a:pPr>
            <a:r>
              <a:rPr lang="en-US" sz="1800">
                <a:solidFill>
                  <a:schemeClr val="dk1"/>
                </a:solidFill>
                <a:latin typeface="Corbel"/>
                <a:ea typeface="Corbel"/>
                <a:cs typeface="Corbel"/>
                <a:sym typeface="Corbel"/>
              </a:rPr>
              <a:t>İki Modül arasında iletişim parametresi olarak  denetim verisi kullanılıyorsa bu iki modül  denetim bağlaşımlı olarak tanımlanır.</a:t>
            </a:r>
            <a:endParaRPr/>
          </a:p>
        </p:txBody>
      </p:sp>
      <p:pic>
        <p:nvPicPr>
          <p:cNvPr id="701" name="Google Shape;701;p63"/>
          <p:cNvPicPr preferRelativeResize="0"/>
          <p:nvPr/>
        </p:nvPicPr>
        <p:blipFill rotWithShape="1">
          <a:blip r:embed="rId3">
            <a:alphaModFix/>
          </a:blip>
          <a:srcRect b="0" l="0" r="0" t="0"/>
          <a:stretch/>
        </p:blipFill>
        <p:spPr>
          <a:xfrm>
            <a:off x="682818" y="904567"/>
            <a:ext cx="2087683" cy="1739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4"/>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Ortak Veri Bağlaşımı	</a:t>
            </a:r>
            <a:endParaRPr/>
          </a:p>
        </p:txBody>
      </p:sp>
      <p:sp>
        <p:nvSpPr>
          <p:cNvPr id="707" name="Google Shape;707;p64"/>
          <p:cNvSpPr txBox="1"/>
          <p:nvPr>
            <p:ph idx="1" type="body"/>
          </p:nvPr>
        </p:nvSpPr>
        <p:spPr>
          <a:xfrm>
            <a:off x="3797710" y="1453262"/>
            <a:ext cx="7175090" cy="3303468"/>
          </a:xfrm>
          <a:prstGeom prst="rect">
            <a:avLst/>
          </a:prstGeom>
          <a:noFill/>
          <a:ln>
            <a:noFill/>
          </a:ln>
        </p:spPr>
        <p:txBody>
          <a:bodyPr anchorCtr="0" anchor="ctr" bIns="0" lIns="0" spcFirstLastPara="1" rIns="0" wrap="square" tIns="12700">
            <a:spAutoFit/>
          </a:bodyPr>
          <a:lstStyle/>
          <a:p>
            <a:pPr indent="-258444" lvl="0" marL="280035" marR="5080" rtl="0" algn="just">
              <a:lnSpc>
                <a:spcPct val="100000"/>
              </a:lnSpc>
              <a:spcBef>
                <a:spcPts val="0"/>
              </a:spcBef>
              <a:spcAft>
                <a:spcPts val="0"/>
              </a:spcAft>
              <a:buClr>
                <a:srgbClr val="1CACE3"/>
              </a:buClr>
              <a:buSzPts val="1611"/>
              <a:buFont typeface="Noto Sans Symbols"/>
              <a:buChar char="●"/>
            </a:pPr>
            <a:r>
              <a:rPr lang="en-US"/>
              <a:t>Eğer iki modül ortak bir alanda tanımlanmış verilere ulaşabiliyorsa bu iki  modül ortak veri bağlaşımlı olarak tanımlanır.</a:t>
            </a:r>
            <a:endParaRPr/>
          </a:p>
          <a:p>
            <a:pPr indent="117475" lvl="0" marL="9525" rtl="0" algn="just">
              <a:lnSpc>
                <a:spcPct val="100000"/>
              </a:lnSpc>
              <a:spcBef>
                <a:spcPts val="35"/>
              </a:spcBef>
              <a:spcAft>
                <a:spcPts val="0"/>
              </a:spcAft>
              <a:buClr>
                <a:srgbClr val="1CACE3"/>
              </a:buClr>
              <a:buSzPts val="2000"/>
              <a:buFont typeface="Noto Sans Symbols"/>
              <a:buNone/>
            </a:pPr>
            <a:r>
              <a:t/>
            </a:r>
            <a:endParaRPr/>
          </a:p>
          <a:p>
            <a:pPr indent="-258444" lvl="0" marL="280035" marR="588645" rtl="0" algn="just">
              <a:lnSpc>
                <a:spcPct val="100000"/>
              </a:lnSpc>
              <a:spcBef>
                <a:spcPts val="1200"/>
              </a:spcBef>
              <a:spcAft>
                <a:spcPts val="0"/>
              </a:spcAft>
              <a:buClr>
                <a:srgbClr val="1CACE3"/>
              </a:buClr>
              <a:buSzPts val="1611"/>
              <a:buFont typeface="Noto Sans Symbols"/>
              <a:buChar char="●"/>
            </a:pPr>
            <a:r>
              <a:rPr lang="en-US"/>
              <a:t>Verilerin ortak veri bağlaşımlı olmaları şu  nedenlerden dolayı fazla  istenmez;</a:t>
            </a:r>
            <a:endParaRPr/>
          </a:p>
          <a:p>
            <a:pPr indent="-215265" lvl="1" marL="579755" rtl="0" algn="just">
              <a:lnSpc>
                <a:spcPct val="100000"/>
              </a:lnSpc>
              <a:spcBef>
                <a:spcPts val="545"/>
              </a:spcBef>
              <a:spcAft>
                <a:spcPts val="0"/>
              </a:spcAft>
              <a:buClr>
                <a:srgbClr val="9999FF"/>
              </a:buClr>
              <a:buSzPts val="1271"/>
              <a:buFont typeface="Noto Sans Symbols"/>
              <a:buChar char="●"/>
            </a:pPr>
            <a:r>
              <a:rPr lang="en-US"/>
              <a:t>Ortak veri alanını izlemek zordur.</a:t>
            </a:r>
            <a:endParaRPr/>
          </a:p>
          <a:p>
            <a:pPr indent="-215265" lvl="1" marL="579755" marR="514350" rtl="0" algn="just">
              <a:lnSpc>
                <a:spcPct val="108888"/>
              </a:lnSpc>
              <a:spcBef>
                <a:spcPts val="935"/>
              </a:spcBef>
              <a:spcAft>
                <a:spcPts val="0"/>
              </a:spcAft>
              <a:buClr>
                <a:srgbClr val="9999FF"/>
              </a:buClr>
              <a:buSzPts val="1271"/>
              <a:buFont typeface="Noto Sans Symbols"/>
              <a:buChar char="●"/>
            </a:pPr>
            <a:r>
              <a:rPr lang="en-US"/>
              <a:t>Ortak veri kullanan modüllerde yapılan değişiklikler diğer modülleri  etkiler.</a:t>
            </a:r>
            <a:endParaRPr/>
          </a:p>
          <a:p>
            <a:pPr indent="-215265" lvl="1" marL="579755" rtl="0" algn="just">
              <a:lnSpc>
                <a:spcPct val="111388"/>
              </a:lnSpc>
              <a:spcBef>
                <a:spcPts val="745"/>
              </a:spcBef>
              <a:spcAft>
                <a:spcPts val="0"/>
              </a:spcAft>
              <a:buClr>
                <a:srgbClr val="9999FF"/>
              </a:buClr>
              <a:buSzPts val="1271"/>
              <a:buFont typeface="Noto Sans Symbols"/>
              <a:buChar char="●"/>
            </a:pPr>
            <a:r>
              <a:rPr lang="en-US"/>
              <a:t>Ortak veri üzerinde yapılacak değişikliklerde bu veriyi kullanacak bütün modüller göz önüne alınmalıdır.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0"/>
          <p:cNvSpPr txBox="1"/>
          <p:nvPr>
            <p:ph type="title"/>
          </p:nvPr>
        </p:nvSpPr>
        <p:spPr>
          <a:xfrm>
            <a:off x="457201" y="557189"/>
            <a:ext cx="3276599" cy="5743616"/>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chemeClr val="dk1"/>
              </a:buClr>
              <a:buSzPts val="3600"/>
              <a:buFont typeface="Corbel"/>
              <a:buNone/>
            </a:pPr>
            <a:r>
              <a:rPr lang="en-US" sz="3600">
                <a:solidFill>
                  <a:schemeClr val="dk1"/>
                </a:solidFill>
                <a:latin typeface="Corbel"/>
                <a:ea typeface="Corbel"/>
                <a:cs typeface="Corbel"/>
                <a:sym typeface="Corbel"/>
              </a:rPr>
              <a:t>Yazılım Tasarımının Önemi	</a:t>
            </a:r>
            <a:endParaRPr/>
          </a:p>
        </p:txBody>
      </p:sp>
      <p:grpSp>
        <p:nvGrpSpPr>
          <p:cNvPr id="155" name="Google Shape;155;p20"/>
          <p:cNvGrpSpPr/>
          <p:nvPr/>
        </p:nvGrpSpPr>
        <p:grpSpPr>
          <a:xfrm>
            <a:off x="4038600" y="307383"/>
            <a:ext cx="7425813" cy="6220126"/>
            <a:chOff x="0" y="2583"/>
            <a:chExt cx="7425813" cy="6220126"/>
          </a:xfrm>
        </p:grpSpPr>
        <p:sp>
          <p:nvSpPr>
            <p:cNvPr id="156" name="Google Shape;156;p20"/>
            <p:cNvSpPr/>
            <p:nvPr/>
          </p:nvSpPr>
          <p:spPr>
            <a:xfrm>
              <a:off x="0" y="2583"/>
              <a:ext cx="7425813" cy="1309500"/>
            </a:xfrm>
            <a:prstGeom prst="roundRect">
              <a:avLst>
                <a:gd fmla="val 10000" name="adj"/>
              </a:avLst>
            </a:prstGeom>
            <a:solidFill>
              <a:srgbClr val="DEE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96123" y="297221"/>
              <a:ext cx="720225" cy="720225"/>
            </a:xfrm>
            <a:prstGeom prst="rect">
              <a:avLst/>
            </a:prstGeom>
            <a:blipFill rotWithShape="1">
              <a:blip r:embed="rId3">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512472" y="2583"/>
              <a:ext cx="5913340" cy="13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nvSpPr>
          <p:spPr>
            <a:xfrm>
              <a:off x="1512472" y="2583"/>
              <a:ext cx="5913340" cy="1309500"/>
            </a:xfrm>
            <a:prstGeom prst="rect">
              <a:avLst/>
            </a:prstGeom>
            <a:noFill/>
            <a:ln>
              <a:noFill/>
            </a:ln>
          </p:spPr>
          <p:txBody>
            <a:bodyPr anchorCtr="0" anchor="ctr" bIns="138575" lIns="138575" spcFirstLastPara="1" rIns="138575" wrap="square" tIns="138575">
              <a:noAutofit/>
            </a:bodyPr>
            <a:lstStyle/>
            <a:p>
              <a:pPr indent="0" lvl="0" marL="0" marR="0" rtl="0" algn="l">
                <a:lnSpc>
                  <a:spcPct val="100000"/>
                </a:lnSpc>
                <a:spcBef>
                  <a:spcPts val="0"/>
                </a:spcBef>
                <a:spcAft>
                  <a:spcPts val="0"/>
                </a:spcAft>
                <a:buClr>
                  <a:schemeClr val="dk1"/>
                </a:buClr>
                <a:buSzPts val="2000"/>
                <a:buFont typeface="Corbel"/>
                <a:buNone/>
              </a:pPr>
              <a:r>
                <a:rPr b="0" i="0" lang="en-US" sz="2000" u="none" cap="none" strike="noStrike">
                  <a:solidFill>
                    <a:schemeClr val="dk1"/>
                  </a:solidFill>
                  <a:latin typeface="Corbel"/>
                  <a:ea typeface="Corbel"/>
                  <a:cs typeface="Corbel"/>
                  <a:sym typeface="Corbel"/>
                </a:rPr>
                <a:t>Tasarlanmış (designed) bir dünyada yaşıyoruz.</a:t>
              </a:r>
              <a:endParaRPr/>
            </a:p>
          </p:txBody>
        </p:sp>
        <p:sp>
          <p:nvSpPr>
            <p:cNvPr id="160" name="Google Shape;160;p20"/>
            <p:cNvSpPr/>
            <p:nvPr/>
          </p:nvSpPr>
          <p:spPr>
            <a:xfrm>
              <a:off x="0" y="1639459"/>
              <a:ext cx="7425813" cy="1309500"/>
            </a:xfrm>
            <a:prstGeom prst="roundRect">
              <a:avLst>
                <a:gd fmla="val 10000" name="adj"/>
              </a:avLst>
            </a:prstGeom>
            <a:solidFill>
              <a:srgbClr val="DEE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96123" y="1934096"/>
              <a:ext cx="720225" cy="720225"/>
            </a:xfrm>
            <a:prstGeom prst="rect">
              <a:avLst/>
            </a:prstGeom>
            <a:blipFill rotWithShape="1">
              <a:blip r:embed="rId4">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1512472" y="1639459"/>
              <a:ext cx="5913340" cy="13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txBox="1"/>
            <p:nvPr/>
          </p:nvSpPr>
          <p:spPr>
            <a:xfrm>
              <a:off x="1512472" y="1639459"/>
              <a:ext cx="5913340" cy="1309500"/>
            </a:xfrm>
            <a:prstGeom prst="rect">
              <a:avLst/>
            </a:prstGeom>
            <a:noFill/>
            <a:ln>
              <a:noFill/>
            </a:ln>
          </p:spPr>
          <p:txBody>
            <a:bodyPr anchorCtr="0" anchor="ctr" bIns="138575" lIns="138575" spcFirstLastPara="1" rIns="138575" wrap="square" tIns="138575">
              <a:noAutofit/>
            </a:bodyPr>
            <a:lstStyle/>
            <a:p>
              <a:pPr indent="0" lvl="0" marL="0" marR="0" rtl="0" algn="just">
                <a:lnSpc>
                  <a:spcPct val="100000"/>
                </a:lnSpc>
                <a:spcBef>
                  <a:spcPts val="0"/>
                </a:spcBef>
                <a:spcAft>
                  <a:spcPts val="0"/>
                </a:spcAft>
                <a:buClr>
                  <a:schemeClr val="dk1"/>
                </a:buClr>
                <a:buSzPts val="2000"/>
                <a:buFont typeface="Corbel"/>
                <a:buNone/>
              </a:pPr>
              <a:r>
                <a:rPr b="0" i="0" lang="en-US" sz="2000" u="none" cap="none" strike="noStrike">
                  <a:solidFill>
                    <a:schemeClr val="dk1"/>
                  </a:solidFill>
                  <a:latin typeface="Corbel"/>
                  <a:ea typeface="Corbel"/>
                  <a:cs typeface="Corbel"/>
                  <a:sym typeface="Corbel"/>
                </a:rPr>
                <a:t>Tasarım ekonomik olarak öneme sahiptir ve yaşam kalitemizi doğrudan  etkiler.</a:t>
              </a:r>
              <a:endParaRPr/>
            </a:p>
          </p:txBody>
        </p:sp>
        <p:sp>
          <p:nvSpPr>
            <p:cNvPr id="164" name="Google Shape;164;p20"/>
            <p:cNvSpPr/>
            <p:nvPr/>
          </p:nvSpPr>
          <p:spPr>
            <a:xfrm>
              <a:off x="0" y="3276334"/>
              <a:ext cx="7425813" cy="1309500"/>
            </a:xfrm>
            <a:prstGeom prst="roundRect">
              <a:avLst>
                <a:gd fmla="val 10000" name="adj"/>
              </a:avLst>
            </a:prstGeom>
            <a:solidFill>
              <a:srgbClr val="DEE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396123" y="3570972"/>
              <a:ext cx="720225" cy="720225"/>
            </a:xfrm>
            <a:prstGeom prst="rect">
              <a:avLst/>
            </a:prstGeom>
            <a:blipFill rotWithShape="1">
              <a:blip r:embed="rId5">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512472" y="3276334"/>
              <a:ext cx="5913340" cy="13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nvSpPr>
          <p:spPr>
            <a:xfrm>
              <a:off x="1512472" y="3276334"/>
              <a:ext cx="5913340" cy="1309500"/>
            </a:xfrm>
            <a:prstGeom prst="rect">
              <a:avLst/>
            </a:prstGeom>
            <a:noFill/>
            <a:ln>
              <a:noFill/>
            </a:ln>
          </p:spPr>
          <p:txBody>
            <a:bodyPr anchorCtr="0" anchor="ctr" bIns="138575" lIns="138575" spcFirstLastPara="1" rIns="138575" wrap="square" tIns="138575">
              <a:noAutofit/>
            </a:bodyPr>
            <a:lstStyle/>
            <a:p>
              <a:pPr indent="0" lvl="0" marL="0" marR="0" rtl="0" algn="l">
                <a:lnSpc>
                  <a:spcPct val="100000"/>
                </a:lnSpc>
                <a:spcBef>
                  <a:spcPts val="0"/>
                </a:spcBef>
                <a:spcAft>
                  <a:spcPts val="0"/>
                </a:spcAft>
                <a:buClr>
                  <a:schemeClr val="dk1"/>
                </a:buClr>
                <a:buSzPts val="2000"/>
                <a:buFont typeface="Corbel"/>
                <a:buNone/>
              </a:pPr>
              <a:r>
                <a:rPr b="0" i="0" lang="en-US" sz="2000" u="none" cap="none" strike="noStrike">
                  <a:solidFill>
                    <a:schemeClr val="dk1"/>
                  </a:solidFill>
                  <a:latin typeface="Corbel"/>
                  <a:ea typeface="Corbel"/>
                  <a:cs typeface="Corbel"/>
                  <a:sym typeface="Corbel"/>
                </a:rPr>
                <a:t>Yazılım son derece yaygın hale gelmektedir.</a:t>
              </a:r>
              <a:endParaRPr/>
            </a:p>
          </p:txBody>
        </p:sp>
        <p:sp>
          <p:nvSpPr>
            <p:cNvPr id="168" name="Google Shape;168;p20"/>
            <p:cNvSpPr/>
            <p:nvPr/>
          </p:nvSpPr>
          <p:spPr>
            <a:xfrm>
              <a:off x="0" y="4913209"/>
              <a:ext cx="7425813" cy="1309500"/>
            </a:xfrm>
            <a:prstGeom prst="roundRect">
              <a:avLst>
                <a:gd fmla="val 10000" name="adj"/>
              </a:avLst>
            </a:prstGeom>
            <a:solidFill>
              <a:srgbClr val="DEE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396123" y="5207847"/>
              <a:ext cx="720225" cy="720225"/>
            </a:xfrm>
            <a:prstGeom prst="rect">
              <a:avLst/>
            </a:prstGeom>
            <a:blipFill rotWithShape="1">
              <a:blip r:embed="rId6">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1512472" y="4913209"/>
              <a:ext cx="5913340" cy="13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txBox="1"/>
            <p:nvPr/>
          </p:nvSpPr>
          <p:spPr>
            <a:xfrm>
              <a:off x="1512472" y="4913209"/>
              <a:ext cx="5913340" cy="1309500"/>
            </a:xfrm>
            <a:prstGeom prst="rect">
              <a:avLst/>
            </a:prstGeom>
            <a:noFill/>
            <a:ln>
              <a:noFill/>
            </a:ln>
          </p:spPr>
          <p:txBody>
            <a:bodyPr anchorCtr="0" anchor="ctr" bIns="138575" lIns="138575" spcFirstLastPara="1" rIns="138575" wrap="square" tIns="138575">
              <a:noAutofit/>
            </a:bodyPr>
            <a:lstStyle/>
            <a:p>
              <a:pPr indent="0" lvl="0" marL="0" marR="0" rtl="0" algn="just">
                <a:lnSpc>
                  <a:spcPct val="100000"/>
                </a:lnSpc>
                <a:spcBef>
                  <a:spcPts val="0"/>
                </a:spcBef>
                <a:spcAft>
                  <a:spcPts val="0"/>
                </a:spcAft>
                <a:buClr>
                  <a:schemeClr val="dk1"/>
                </a:buClr>
                <a:buSzPts val="2000"/>
                <a:buFont typeface="Corbel"/>
                <a:buNone/>
              </a:pPr>
              <a:r>
                <a:rPr b="0" i="0" lang="en-US" sz="2000" u="none" cap="none" strike="noStrike">
                  <a:solidFill>
                    <a:schemeClr val="dk1"/>
                  </a:solidFill>
                  <a:latin typeface="Corbel"/>
                  <a:ea typeface="Corbel"/>
                  <a:cs typeface="Corbel"/>
                  <a:sym typeface="Corbel"/>
                </a:rPr>
                <a:t>Yazılım tasarımının kalitesinin önemli sonuçları olmaktadır ve yazılım tasarımcıları bunların farkında olmalı, bunları ciddiye almalıdır.</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İçerik Bağlaşımı	</a:t>
            </a:r>
            <a:endParaRPr/>
          </a:p>
        </p:txBody>
      </p:sp>
      <p:sp>
        <p:nvSpPr>
          <p:cNvPr id="713" name="Google Shape;713;p65"/>
          <p:cNvSpPr txBox="1"/>
          <p:nvPr/>
        </p:nvSpPr>
        <p:spPr>
          <a:xfrm>
            <a:off x="3612454" y="1418200"/>
            <a:ext cx="7572375" cy="843821"/>
          </a:xfrm>
          <a:prstGeom prst="rect">
            <a:avLst/>
          </a:prstGeom>
          <a:noFill/>
          <a:ln>
            <a:noFill/>
          </a:ln>
        </p:spPr>
        <p:txBody>
          <a:bodyPr anchorCtr="0" anchor="t" bIns="0" lIns="0" spcFirstLastPara="1" rIns="0" wrap="square" tIns="12700">
            <a:spAutoFit/>
          </a:bodyPr>
          <a:lstStyle/>
          <a:p>
            <a:pPr indent="-258445" lvl="0" marL="270510" marR="5080" rtl="0" algn="just">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Modüllerin iç içe tasarlanması sonucu, bir modülün  başka bir modül içerisinde tanımlanmış veri alanına  erişebilmesi olanaklaşır ve bu durum içerik  bağlaşımına yol açar.</a:t>
            </a:r>
            <a:endParaRPr/>
          </a:p>
        </p:txBody>
      </p:sp>
      <p:pic>
        <p:nvPicPr>
          <p:cNvPr id="714" name="Google Shape;714;p65"/>
          <p:cNvPicPr preferRelativeResize="0"/>
          <p:nvPr/>
        </p:nvPicPr>
        <p:blipFill rotWithShape="1">
          <a:blip r:embed="rId3">
            <a:alphaModFix/>
          </a:blip>
          <a:srcRect b="0" l="0" r="0" t="0"/>
          <a:stretch/>
        </p:blipFill>
        <p:spPr>
          <a:xfrm>
            <a:off x="462117" y="1132980"/>
            <a:ext cx="2110971" cy="14142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6"/>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Yapışıklık	</a:t>
            </a:r>
            <a:endParaRPr/>
          </a:p>
        </p:txBody>
      </p:sp>
      <p:sp>
        <p:nvSpPr>
          <p:cNvPr id="720" name="Google Shape;720;p66"/>
          <p:cNvSpPr txBox="1"/>
          <p:nvPr/>
        </p:nvSpPr>
        <p:spPr>
          <a:xfrm>
            <a:off x="3838595" y="1949747"/>
            <a:ext cx="7334250" cy="2124941"/>
          </a:xfrm>
          <a:prstGeom prst="rect">
            <a:avLst/>
          </a:prstGeom>
          <a:noFill/>
          <a:ln>
            <a:noFill/>
          </a:ln>
        </p:spPr>
        <p:txBody>
          <a:bodyPr anchorCtr="0" anchor="t" bIns="0" lIns="0" spcFirstLastPara="1" rIns="0" wrap="square" tIns="39350">
            <a:spAutoFit/>
          </a:bodyPr>
          <a:lstStyle/>
          <a:p>
            <a:pPr indent="-258445" lvl="0" marL="270510" marR="644525" rtl="0" algn="l">
              <a:lnSpc>
                <a:spcPct val="152222"/>
              </a:lnSpc>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Bir modülün kendi içindeki işlemler arasındaki  ilişkilere ilişkin bir ölçüttür. Modül gücü olarak ta  tanımlanır.</a:t>
            </a:r>
            <a:endParaRPr/>
          </a:p>
          <a:p>
            <a:pPr indent="-258445" lvl="0" marL="270510" marR="0" rtl="0" algn="l">
              <a:lnSpc>
                <a:spcPct val="156111"/>
              </a:lnSpc>
              <a:spcBef>
                <a:spcPts val="151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Tasarımda yapışıklık özelliğinin yüksek olması tercih</a:t>
            </a:r>
            <a:endParaRPr/>
          </a:p>
          <a:p>
            <a:pPr indent="0" lvl="0" marL="270510" marR="0" rtl="0" algn="l">
              <a:lnSpc>
                <a:spcPct val="156111"/>
              </a:lnSpc>
              <a:spcBef>
                <a:spcPts val="0"/>
              </a:spcBef>
              <a:spcAft>
                <a:spcPts val="0"/>
              </a:spcAft>
              <a:buNone/>
            </a:pPr>
            <a:r>
              <a:rPr lang="en-US" sz="1800">
                <a:solidFill>
                  <a:schemeClr val="dk1"/>
                </a:solidFill>
                <a:latin typeface="Corbel"/>
                <a:ea typeface="Corbel"/>
                <a:cs typeface="Corbel"/>
                <a:sym typeface="Corbel"/>
              </a:rPr>
              <a:t>edilir.</a:t>
            </a:r>
            <a:endParaRPr/>
          </a:p>
          <a:p>
            <a:pPr indent="-258445" lvl="0" marL="270510" marR="0" rtl="0" algn="l">
              <a:spcBef>
                <a:spcPts val="1585"/>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Yapışıklık ile Bağlaşım ters orantılıdır.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7"/>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İşlevsel Yapışıklık	</a:t>
            </a:r>
            <a:endParaRPr/>
          </a:p>
        </p:txBody>
      </p:sp>
      <p:sp>
        <p:nvSpPr>
          <p:cNvPr id="726" name="Google Shape;726;p67"/>
          <p:cNvSpPr txBox="1"/>
          <p:nvPr/>
        </p:nvSpPr>
        <p:spPr>
          <a:xfrm>
            <a:off x="3976247" y="2185927"/>
            <a:ext cx="7438390" cy="1120820"/>
          </a:xfrm>
          <a:prstGeom prst="rect">
            <a:avLst/>
          </a:prstGeom>
          <a:noFill/>
          <a:ln>
            <a:noFill/>
          </a:ln>
        </p:spPr>
        <p:txBody>
          <a:bodyPr anchorCtr="0" anchor="t" bIns="0" lIns="0" spcFirstLastPara="1" rIns="0" wrap="square" tIns="12700">
            <a:spAutoFit/>
          </a:bodyPr>
          <a:lstStyle/>
          <a:p>
            <a:pPr indent="-258445" lvl="0" marL="270510" marR="0" rtl="0" algn="l">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İşlevsel Yapışık bir modül, tek bir iş problemine ilişkin</a:t>
            </a:r>
            <a:endParaRPr/>
          </a:p>
          <a:p>
            <a:pPr indent="0" lvl="0" marL="270510" marR="0" rtl="0" algn="l">
              <a:spcBef>
                <a:spcPts val="5"/>
              </a:spcBef>
              <a:spcAft>
                <a:spcPts val="0"/>
              </a:spcAft>
              <a:buNone/>
            </a:pPr>
            <a:r>
              <a:rPr lang="en-US" sz="1800">
                <a:solidFill>
                  <a:schemeClr val="dk1"/>
                </a:solidFill>
                <a:latin typeface="Corbel"/>
                <a:ea typeface="Corbel"/>
                <a:cs typeface="Corbel"/>
                <a:sym typeface="Corbel"/>
              </a:rPr>
              <a:t>sorunu çözen modül olarak tanımlanır.</a:t>
            </a:r>
            <a:endParaRPr/>
          </a:p>
          <a:p>
            <a:pPr indent="0" lvl="0" marL="0" marR="0" rtl="0" algn="l">
              <a:spcBef>
                <a:spcPts val="5"/>
              </a:spcBef>
              <a:spcAft>
                <a:spcPts val="0"/>
              </a:spcAft>
              <a:buNone/>
            </a:pPr>
            <a:r>
              <a:t/>
            </a:r>
            <a:endParaRPr sz="1800">
              <a:solidFill>
                <a:schemeClr val="dk1"/>
              </a:solidFill>
              <a:latin typeface="Corbel"/>
              <a:ea typeface="Corbel"/>
              <a:cs typeface="Corbel"/>
              <a:sym typeface="Corbel"/>
            </a:endParaRPr>
          </a:p>
          <a:p>
            <a:pPr indent="-258445" lvl="0" marL="270510" marR="0" rtl="0" algn="l">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Maas_Hesapla, Alan_Hesapla gibi</a:t>
            </a:r>
            <a:endParaRPr/>
          </a:p>
        </p:txBody>
      </p:sp>
      <p:pic>
        <p:nvPicPr>
          <p:cNvPr id="727" name="Google Shape;727;p67"/>
          <p:cNvPicPr preferRelativeResize="0"/>
          <p:nvPr/>
        </p:nvPicPr>
        <p:blipFill rotWithShape="1">
          <a:blip r:embed="rId3">
            <a:alphaModFix/>
          </a:blip>
          <a:srcRect b="0" l="0" r="0" t="0"/>
          <a:stretch/>
        </p:blipFill>
        <p:spPr>
          <a:xfrm>
            <a:off x="777363" y="996224"/>
            <a:ext cx="1345528" cy="147517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8"/>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Sırasal Yapışıklık	</a:t>
            </a:r>
            <a:endParaRPr/>
          </a:p>
        </p:txBody>
      </p:sp>
      <p:sp>
        <p:nvSpPr>
          <p:cNvPr id="733" name="Google Shape;733;p68"/>
          <p:cNvSpPr txBox="1"/>
          <p:nvPr/>
        </p:nvSpPr>
        <p:spPr>
          <a:xfrm>
            <a:off x="3907421" y="1123837"/>
            <a:ext cx="7284720" cy="2088136"/>
          </a:xfrm>
          <a:prstGeom prst="rect">
            <a:avLst/>
          </a:prstGeom>
          <a:noFill/>
          <a:ln>
            <a:noFill/>
          </a:ln>
        </p:spPr>
        <p:txBody>
          <a:bodyPr anchorCtr="0" anchor="t" bIns="0" lIns="0" spcFirstLastPara="1" rIns="0" wrap="square" tIns="13325">
            <a:spAutoFit/>
          </a:bodyPr>
          <a:lstStyle/>
          <a:p>
            <a:pPr indent="-258444" lvl="0" marL="270510" marR="508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Bir modülün içindeki işlemler incelendiğinde, bir işlemin çıktısı,  diğer bir işlemin girdisi olarak kullanılıyorsa bu modül sırasal  yapışık bir modül olarak adlandırılır.</a:t>
            </a:r>
            <a:endParaRPr/>
          </a:p>
          <a:p>
            <a:pPr indent="0" lvl="0" marL="0" marR="0" rtl="0" algn="l">
              <a:spcBef>
                <a:spcPts val="10"/>
              </a:spcBef>
              <a:spcAft>
                <a:spcPts val="0"/>
              </a:spcAft>
              <a:buNone/>
            </a:pPr>
            <a:r>
              <a:t/>
            </a:r>
            <a:endParaRPr sz="1800">
              <a:solidFill>
                <a:schemeClr val="dk1"/>
              </a:solidFill>
              <a:latin typeface="Corbel"/>
              <a:ea typeface="Corbel"/>
              <a:cs typeface="Corbel"/>
              <a:sym typeface="Corbel"/>
            </a:endParaRPr>
          </a:p>
          <a:p>
            <a:pPr indent="0" lvl="0" marL="396875" marR="2848610" rtl="0" algn="l">
              <a:lnSpc>
                <a:spcPct val="120100"/>
              </a:lnSpc>
              <a:spcBef>
                <a:spcPts val="5"/>
              </a:spcBef>
              <a:spcAft>
                <a:spcPts val="0"/>
              </a:spcAft>
              <a:buNone/>
            </a:pPr>
            <a:r>
              <a:rPr lang="en-US" sz="1800">
                <a:solidFill>
                  <a:schemeClr val="dk1"/>
                </a:solidFill>
                <a:latin typeface="Corbel"/>
                <a:ea typeface="Corbel"/>
                <a:cs typeface="Corbel"/>
                <a:sym typeface="Corbel"/>
              </a:rPr>
              <a:t>Ham_Veri_Kaydını_Düzelt  Duzeltilmis_Ham_Veri_Kaydini_Dogrula  Dogrulanmis_Kaydi_Gonder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9"/>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İletişimsel Yapışıklık	</a:t>
            </a:r>
            <a:endParaRPr/>
          </a:p>
        </p:txBody>
      </p:sp>
      <p:sp>
        <p:nvSpPr>
          <p:cNvPr id="739" name="Google Shape;739;p69"/>
          <p:cNvSpPr txBox="1"/>
          <p:nvPr/>
        </p:nvSpPr>
        <p:spPr>
          <a:xfrm>
            <a:off x="3887756" y="1875988"/>
            <a:ext cx="6960870" cy="2447786"/>
          </a:xfrm>
          <a:prstGeom prst="rect">
            <a:avLst/>
          </a:prstGeom>
          <a:noFill/>
          <a:ln>
            <a:noFill/>
          </a:ln>
        </p:spPr>
        <p:txBody>
          <a:bodyPr anchorCtr="0" anchor="t" bIns="0" lIns="0" spcFirstLastPara="1" rIns="0" wrap="square" tIns="13325">
            <a:spAutoFit/>
          </a:bodyPr>
          <a:lstStyle/>
          <a:p>
            <a:pPr indent="-258444" lvl="0" marL="270510" marR="5080" rtl="0" algn="just">
              <a:spcBef>
                <a:spcPts val="0"/>
              </a:spcBef>
              <a:spcAft>
                <a:spcPts val="0"/>
              </a:spcAft>
              <a:buClr>
                <a:srgbClr val="1CACE3"/>
              </a:buClr>
              <a:buSzPts val="1440"/>
              <a:buFont typeface="Noto Sans Symbols"/>
              <a:buChar char="●"/>
            </a:pPr>
            <a:r>
              <a:rPr lang="en-US" sz="1800">
                <a:solidFill>
                  <a:schemeClr val="dk1"/>
                </a:solidFill>
                <a:latin typeface="Corbel"/>
                <a:ea typeface="Corbel"/>
                <a:cs typeface="Corbel"/>
                <a:sym typeface="Corbel"/>
              </a:rPr>
              <a:t>Bir modülün içindeki farklı işlemler aynı girdi ya da çıktıyı  kullanıyorlarsa bu modül iletişimsel yapışık bir modül olarak  adlandırılır.</a:t>
            </a:r>
            <a:endParaRPr/>
          </a:p>
          <a:p>
            <a:pPr indent="0" lvl="0" marL="0" marR="0" rtl="0" algn="just">
              <a:spcBef>
                <a:spcPts val="5"/>
              </a:spcBef>
              <a:spcAft>
                <a:spcPts val="0"/>
              </a:spcAft>
              <a:buNone/>
            </a:pPr>
            <a:r>
              <a:t/>
            </a:r>
            <a:endParaRPr sz="1800">
              <a:solidFill>
                <a:schemeClr val="dk1"/>
              </a:solidFill>
              <a:latin typeface="Corbel"/>
              <a:ea typeface="Corbel"/>
              <a:cs typeface="Corbel"/>
              <a:sym typeface="Corbel"/>
            </a:endParaRPr>
          </a:p>
          <a:p>
            <a:pPr indent="0" lvl="0" marL="579755" marR="4361180" rtl="0" algn="just">
              <a:lnSpc>
                <a:spcPct val="121800"/>
              </a:lnSpc>
              <a:spcBef>
                <a:spcPts val="0"/>
              </a:spcBef>
              <a:spcAft>
                <a:spcPts val="0"/>
              </a:spcAft>
              <a:buNone/>
            </a:pPr>
            <a:r>
              <a:rPr lang="en-US" sz="1800">
                <a:solidFill>
                  <a:schemeClr val="dk1"/>
                </a:solidFill>
                <a:latin typeface="Corbel"/>
                <a:ea typeface="Corbel"/>
                <a:cs typeface="Corbel"/>
                <a:sym typeface="Corbel"/>
              </a:rPr>
              <a:t>Sicil_No_yu_Al  Adres_Bilgisini_Bul  Telefon_Bilgisini_Bul  Maas_Bilgisini_Bul</a:t>
            </a:r>
            <a:endParaRPr/>
          </a:p>
        </p:txBody>
      </p:sp>
      <p:pic>
        <p:nvPicPr>
          <p:cNvPr id="740" name="Google Shape;740;p69"/>
          <p:cNvPicPr preferRelativeResize="0"/>
          <p:nvPr/>
        </p:nvPicPr>
        <p:blipFill rotWithShape="1">
          <a:blip r:embed="rId3">
            <a:alphaModFix/>
          </a:blip>
          <a:srcRect b="0" l="0" r="0" t="0"/>
          <a:stretch/>
        </p:blipFill>
        <p:spPr>
          <a:xfrm>
            <a:off x="840651" y="1166247"/>
            <a:ext cx="1772018" cy="141948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0"/>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Yordamsal Yapışıklık	</a:t>
            </a:r>
            <a:endParaRPr/>
          </a:p>
        </p:txBody>
      </p:sp>
      <p:sp>
        <p:nvSpPr>
          <p:cNvPr id="746" name="Google Shape;746;p70"/>
          <p:cNvSpPr txBox="1"/>
          <p:nvPr/>
        </p:nvSpPr>
        <p:spPr>
          <a:xfrm>
            <a:off x="3932903" y="1007433"/>
            <a:ext cx="7094610" cy="2240485"/>
          </a:xfrm>
          <a:prstGeom prst="rect">
            <a:avLst/>
          </a:prstGeom>
          <a:noFill/>
          <a:ln>
            <a:noFill/>
          </a:ln>
        </p:spPr>
        <p:txBody>
          <a:bodyPr anchorCtr="0" anchor="t" bIns="0" lIns="0" spcFirstLastPara="1" rIns="0" wrap="square" tIns="12700">
            <a:spAutoFit/>
          </a:bodyPr>
          <a:lstStyle/>
          <a:p>
            <a:pPr indent="-258445" lvl="0" marL="270510" marR="0" rtl="0" algn="just">
              <a:lnSpc>
                <a:spcPct val="156111"/>
              </a:lnSpc>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Yordamsal	Yapışık	modüldeki	işlemle	arasında denetim ilişkisi bulunmaktadır.</a:t>
            </a:r>
            <a:endParaRPr/>
          </a:p>
          <a:p>
            <a:pPr indent="-258445" lvl="0" marL="270510" marR="8255" rtl="0" algn="just">
              <a:lnSpc>
                <a:spcPct val="152222"/>
              </a:lnSpc>
              <a:spcBef>
                <a:spcPts val="1795"/>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İşlemlerin birbirleri ile veri ilişkisi yoktur, ancak işlem  sırası önemlidir.</a:t>
            </a:r>
            <a:endParaRPr/>
          </a:p>
          <a:p>
            <a:pPr indent="0" lvl="0" marL="0" marR="0" rtl="0" algn="just">
              <a:spcBef>
                <a:spcPts val="50"/>
              </a:spcBef>
              <a:spcAft>
                <a:spcPts val="0"/>
              </a:spcAft>
              <a:buNone/>
            </a:pPr>
            <a:r>
              <a:t/>
            </a:r>
            <a:endParaRPr sz="1800">
              <a:solidFill>
                <a:schemeClr val="dk1"/>
              </a:solidFill>
              <a:latin typeface="Corbel"/>
              <a:ea typeface="Corbel"/>
              <a:cs typeface="Corbel"/>
              <a:sym typeface="Corbel"/>
            </a:endParaRPr>
          </a:p>
          <a:p>
            <a:pPr indent="0" lvl="0" marL="579755" marR="3586479" rtl="0" algn="just">
              <a:lnSpc>
                <a:spcPct val="120000"/>
              </a:lnSpc>
              <a:spcBef>
                <a:spcPts val="0"/>
              </a:spcBef>
              <a:spcAft>
                <a:spcPts val="0"/>
              </a:spcAft>
              <a:buNone/>
            </a:pPr>
            <a:r>
              <a:rPr lang="en-US" sz="1800">
                <a:solidFill>
                  <a:schemeClr val="dk1"/>
                </a:solidFill>
                <a:latin typeface="Corbel"/>
                <a:ea typeface="Corbel"/>
                <a:cs typeface="Corbel"/>
                <a:sym typeface="Corbel"/>
              </a:rPr>
              <a:t>Ekran_Goruntusunu_Yaz  Giris_Kaydini_Oku</a:t>
            </a:r>
            <a:endParaRPr/>
          </a:p>
        </p:txBody>
      </p:sp>
      <p:pic>
        <p:nvPicPr>
          <p:cNvPr id="747" name="Google Shape;747;p70"/>
          <p:cNvPicPr preferRelativeResize="0"/>
          <p:nvPr/>
        </p:nvPicPr>
        <p:blipFill rotWithShape="1">
          <a:blip r:embed="rId3">
            <a:alphaModFix/>
          </a:blip>
          <a:srcRect b="0" l="0" r="0" t="0"/>
          <a:stretch/>
        </p:blipFill>
        <p:spPr>
          <a:xfrm>
            <a:off x="7146672" y="3599335"/>
            <a:ext cx="3880841" cy="212568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1"/>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Zamansal Yapışıklık	</a:t>
            </a:r>
            <a:endParaRPr/>
          </a:p>
        </p:txBody>
      </p:sp>
      <p:sp>
        <p:nvSpPr>
          <p:cNvPr id="753" name="Google Shape;753;p71"/>
          <p:cNvSpPr txBox="1"/>
          <p:nvPr/>
        </p:nvSpPr>
        <p:spPr>
          <a:xfrm>
            <a:off x="3858260" y="1486335"/>
            <a:ext cx="7571105" cy="2109232"/>
          </a:xfrm>
          <a:prstGeom prst="rect">
            <a:avLst/>
          </a:prstGeom>
          <a:noFill/>
          <a:ln>
            <a:noFill/>
          </a:ln>
        </p:spPr>
        <p:txBody>
          <a:bodyPr anchorCtr="0" anchor="t" bIns="0" lIns="0" spcFirstLastPara="1" rIns="0" wrap="square" tIns="12700">
            <a:spAutoFit/>
          </a:bodyPr>
          <a:lstStyle/>
          <a:p>
            <a:pPr indent="-258445" lvl="0" marL="270510" marR="5080" rtl="0" algn="just">
              <a:spcBef>
                <a:spcPts val="0"/>
              </a:spcBef>
              <a:spcAft>
                <a:spcPts val="0"/>
              </a:spcAft>
              <a:buClr>
                <a:srgbClr val="1CACE3"/>
              </a:buClr>
              <a:buSzPts val="1425"/>
              <a:buFont typeface="Noto Sans Symbols"/>
              <a:buChar char="●"/>
            </a:pPr>
            <a:r>
              <a:rPr lang="en-US" sz="1800">
                <a:solidFill>
                  <a:schemeClr val="dk1"/>
                </a:solidFill>
                <a:latin typeface="Corbel"/>
                <a:ea typeface="Corbel"/>
                <a:cs typeface="Corbel"/>
                <a:sym typeface="Corbel"/>
              </a:rPr>
              <a:t>Bir modül içindeki işlemlerin belirli bir zamanda  uygulanması gerekiyor ve bu işlemlerin kendi  aralarında herhangi bir ilişkisi yok, yani işlemlerin  sırası önemli değil ise, zamansal yapışıklık vardır.</a:t>
            </a:r>
            <a:endParaRPr/>
          </a:p>
          <a:p>
            <a:pPr indent="0" lvl="0" marL="0" marR="0" rtl="0" algn="l">
              <a:spcBef>
                <a:spcPts val="15"/>
              </a:spcBef>
              <a:spcAft>
                <a:spcPts val="0"/>
              </a:spcAft>
              <a:buNone/>
            </a:pPr>
            <a:r>
              <a:t/>
            </a:r>
            <a:endParaRPr sz="1800">
              <a:solidFill>
                <a:schemeClr val="dk1"/>
              </a:solidFill>
              <a:latin typeface="Corbel"/>
              <a:ea typeface="Corbel"/>
              <a:cs typeface="Corbel"/>
              <a:sym typeface="Corbel"/>
            </a:endParaRPr>
          </a:p>
          <a:p>
            <a:pPr indent="0" lvl="0" marL="579755" marR="4963795" rtl="0" algn="l">
              <a:lnSpc>
                <a:spcPct val="121500"/>
              </a:lnSpc>
              <a:spcBef>
                <a:spcPts val="0"/>
              </a:spcBef>
              <a:spcAft>
                <a:spcPts val="0"/>
              </a:spcAft>
              <a:buNone/>
            </a:pPr>
            <a:r>
              <a:rPr lang="en-US" sz="1800">
                <a:solidFill>
                  <a:schemeClr val="dk1"/>
                </a:solidFill>
                <a:latin typeface="Corbel"/>
                <a:ea typeface="Corbel"/>
                <a:cs typeface="Corbel"/>
                <a:sym typeface="Corbel"/>
              </a:rPr>
              <a:t>Alarm_Zilini_Ac  Kapiyi_Ac  Kamerayi_Calistir</a:t>
            </a:r>
            <a:endParaRPr/>
          </a:p>
        </p:txBody>
      </p:sp>
      <p:pic>
        <p:nvPicPr>
          <p:cNvPr id="754" name="Google Shape;754;p71"/>
          <p:cNvPicPr preferRelativeResize="0"/>
          <p:nvPr/>
        </p:nvPicPr>
        <p:blipFill rotWithShape="1">
          <a:blip r:embed="rId3">
            <a:alphaModFix/>
          </a:blip>
          <a:srcRect b="0" l="0" r="0" t="0"/>
          <a:stretch/>
        </p:blipFill>
        <p:spPr>
          <a:xfrm>
            <a:off x="619431" y="1180012"/>
            <a:ext cx="1860359" cy="13609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2"/>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Mantıksal Yapışıklık	</a:t>
            </a:r>
            <a:endParaRPr/>
          </a:p>
        </p:txBody>
      </p:sp>
      <p:sp>
        <p:nvSpPr>
          <p:cNvPr id="760" name="Google Shape;760;p72"/>
          <p:cNvSpPr txBox="1"/>
          <p:nvPr/>
        </p:nvSpPr>
        <p:spPr>
          <a:xfrm>
            <a:off x="3992582" y="1515278"/>
            <a:ext cx="6894195" cy="1120820"/>
          </a:xfrm>
          <a:prstGeom prst="rect">
            <a:avLst/>
          </a:prstGeom>
          <a:noFill/>
          <a:ln>
            <a:noFill/>
          </a:ln>
        </p:spPr>
        <p:txBody>
          <a:bodyPr anchorCtr="0" anchor="t" bIns="0" lIns="0" spcFirstLastPara="1" rIns="0" wrap="square" tIns="12700">
            <a:spAutoFit/>
          </a:bodyPr>
          <a:lstStyle/>
          <a:p>
            <a:pPr indent="-258444" lvl="0" marL="270510" marR="5080" rtl="0" algn="l">
              <a:spcBef>
                <a:spcPts val="0"/>
              </a:spcBef>
              <a:spcAft>
                <a:spcPts val="0"/>
              </a:spcAft>
              <a:buClr>
                <a:srgbClr val="1CACE3"/>
              </a:buClr>
              <a:buSzPts val="1433"/>
              <a:buFont typeface="Noto Sans Symbols"/>
              <a:buChar char="●"/>
            </a:pPr>
            <a:r>
              <a:rPr lang="en-US" sz="1800">
                <a:solidFill>
                  <a:schemeClr val="dk1"/>
                </a:solidFill>
                <a:latin typeface="Corbel"/>
                <a:ea typeface="Corbel"/>
                <a:cs typeface="Corbel"/>
                <a:sym typeface="Corbel"/>
              </a:rPr>
              <a:t>Mantıksal olarak aynı türdeki işlemlerin bir  araya toplandığı modüller mantıksal yapışık  olarak adlandırılır.</a:t>
            </a:r>
            <a:endParaRPr/>
          </a:p>
          <a:p>
            <a:pPr indent="0" lvl="0" marL="0" marR="0" rtl="0" algn="l">
              <a:lnSpc>
                <a:spcPct val="100000"/>
              </a:lnSpc>
              <a:spcBef>
                <a:spcPts val="0"/>
              </a:spcBef>
              <a:spcAft>
                <a:spcPts val="0"/>
              </a:spcAft>
              <a:buNone/>
            </a:pPr>
            <a:r>
              <a:t/>
            </a:r>
            <a:endParaRPr sz="1800">
              <a:solidFill>
                <a:schemeClr val="dk1"/>
              </a:solidFill>
              <a:latin typeface="Corbel"/>
              <a:ea typeface="Corbel"/>
              <a:cs typeface="Corbel"/>
              <a:sym typeface="Corbel"/>
            </a:endParaRPr>
          </a:p>
          <a:p>
            <a:pPr indent="0" lvl="0" marL="927100" marR="0" rtl="0" algn="l">
              <a:spcBef>
                <a:spcPts val="0"/>
              </a:spcBef>
              <a:spcAft>
                <a:spcPts val="0"/>
              </a:spcAft>
              <a:buNone/>
            </a:pPr>
            <a:r>
              <a:rPr lang="en-US" sz="1800">
                <a:solidFill>
                  <a:schemeClr val="dk1"/>
                </a:solidFill>
                <a:latin typeface="Corbel"/>
                <a:ea typeface="Corbel"/>
                <a:cs typeface="Corbel"/>
                <a:sym typeface="Corbel"/>
              </a:rPr>
              <a:t>Dizilere değer atama işlemleri</a:t>
            </a:r>
            <a:endParaRPr/>
          </a:p>
        </p:txBody>
      </p:sp>
      <p:pic>
        <p:nvPicPr>
          <p:cNvPr id="761" name="Google Shape;761;p72"/>
          <p:cNvPicPr preferRelativeResize="0"/>
          <p:nvPr/>
        </p:nvPicPr>
        <p:blipFill rotWithShape="1">
          <a:blip r:embed="rId3">
            <a:alphaModFix/>
          </a:blip>
          <a:srcRect b="0" l="0" r="0" t="0"/>
          <a:stretch/>
        </p:blipFill>
        <p:spPr>
          <a:xfrm>
            <a:off x="7439680" y="3380232"/>
            <a:ext cx="2122326" cy="2460692"/>
          </a:xfrm>
          <a:prstGeom prst="rect">
            <a:avLst/>
          </a:prstGeom>
          <a:noFill/>
          <a:ln>
            <a:noFill/>
          </a:ln>
        </p:spPr>
      </p:pic>
      <p:pic>
        <p:nvPicPr>
          <p:cNvPr id="762" name="Google Shape;762;p72"/>
          <p:cNvPicPr preferRelativeResize="0"/>
          <p:nvPr/>
        </p:nvPicPr>
        <p:blipFill rotWithShape="1">
          <a:blip r:embed="rId4">
            <a:alphaModFix/>
          </a:blip>
          <a:srcRect b="0" l="0" r="0" t="0"/>
          <a:stretch/>
        </p:blipFill>
        <p:spPr>
          <a:xfrm>
            <a:off x="4490262" y="4418431"/>
            <a:ext cx="1420029" cy="1567840"/>
          </a:xfrm>
          <a:prstGeom prst="rect">
            <a:avLst/>
          </a:prstGeom>
          <a:noFill/>
          <a:ln>
            <a:noFill/>
          </a:ln>
        </p:spPr>
      </p:pic>
      <p:grpSp>
        <p:nvGrpSpPr>
          <p:cNvPr id="763" name="Google Shape;763;p72"/>
          <p:cNvGrpSpPr/>
          <p:nvPr/>
        </p:nvGrpSpPr>
        <p:grpSpPr>
          <a:xfrm>
            <a:off x="6131052" y="4782312"/>
            <a:ext cx="1059180" cy="360045"/>
            <a:chOff x="4607052" y="4782311"/>
            <a:chExt cx="1059180" cy="360045"/>
          </a:xfrm>
        </p:grpSpPr>
        <p:sp>
          <p:nvSpPr>
            <p:cNvPr id="764" name="Google Shape;764;p72"/>
            <p:cNvSpPr/>
            <p:nvPr/>
          </p:nvSpPr>
          <p:spPr>
            <a:xfrm>
              <a:off x="4607052" y="4782311"/>
              <a:ext cx="1059180" cy="360045"/>
            </a:xfrm>
            <a:custGeom>
              <a:rect b="b" l="l" r="r" t="t"/>
              <a:pathLst>
                <a:path extrusionOk="0" h="360045" w="1059179">
                  <a:moveTo>
                    <a:pt x="879348" y="0"/>
                  </a:moveTo>
                  <a:lnTo>
                    <a:pt x="879348" y="89915"/>
                  </a:lnTo>
                  <a:lnTo>
                    <a:pt x="179832" y="89915"/>
                  </a:lnTo>
                  <a:lnTo>
                    <a:pt x="179832" y="0"/>
                  </a:lnTo>
                  <a:lnTo>
                    <a:pt x="0" y="179831"/>
                  </a:lnTo>
                  <a:lnTo>
                    <a:pt x="179832" y="359663"/>
                  </a:lnTo>
                  <a:lnTo>
                    <a:pt x="179832" y="269748"/>
                  </a:lnTo>
                  <a:lnTo>
                    <a:pt x="879348" y="269748"/>
                  </a:lnTo>
                  <a:lnTo>
                    <a:pt x="879348" y="359663"/>
                  </a:lnTo>
                  <a:lnTo>
                    <a:pt x="1059180" y="179831"/>
                  </a:lnTo>
                  <a:lnTo>
                    <a:pt x="879348" y="0"/>
                  </a:lnTo>
                  <a:close/>
                </a:path>
              </a:pathLst>
            </a:custGeom>
            <a:solidFill>
              <a:srgbClr val="1CAC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765" name="Google Shape;765;p72"/>
            <p:cNvSpPr/>
            <p:nvPr/>
          </p:nvSpPr>
          <p:spPr>
            <a:xfrm>
              <a:off x="4607052" y="4782311"/>
              <a:ext cx="1059180" cy="360045"/>
            </a:xfrm>
            <a:custGeom>
              <a:rect b="b" l="l" r="r" t="t"/>
              <a:pathLst>
                <a:path extrusionOk="0" h="360045" w="1059179">
                  <a:moveTo>
                    <a:pt x="0" y="179831"/>
                  </a:moveTo>
                  <a:lnTo>
                    <a:pt x="179832" y="0"/>
                  </a:lnTo>
                  <a:lnTo>
                    <a:pt x="179832" y="89915"/>
                  </a:lnTo>
                  <a:lnTo>
                    <a:pt x="879348" y="89915"/>
                  </a:lnTo>
                  <a:lnTo>
                    <a:pt x="879348" y="0"/>
                  </a:lnTo>
                  <a:lnTo>
                    <a:pt x="1059180" y="179831"/>
                  </a:lnTo>
                  <a:lnTo>
                    <a:pt x="879348" y="359663"/>
                  </a:lnTo>
                  <a:lnTo>
                    <a:pt x="879348" y="269748"/>
                  </a:lnTo>
                  <a:lnTo>
                    <a:pt x="179832" y="269748"/>
                  </a:lnTo>
                  <a:lnTo>
                    <a:pt x="179832" y="359663"/>
                  </a:lnTo>
                  <a:lnTo>
                    <a:pt x="0" y="179831"/>
                  </a:lnTo>
                  <a:close/>
                </a:path>
              </a:pathLst>
            </a:custGeom>
            <a:noFill/>
            <a:ln cap="flat" cmpd="sng" w="15225">
              <a:solidFill>
                <a:srgbClr val="117DA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3"/>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Gelişigüzel Yapışıklık	</a:t>
            </a:r>
            <a:endParaRPr/>
          </a:p>
        </p:txBody>
      </p:sp>
      <p:sp>
        <p:nvSpPr>
          <p:cNvPr id="771" name="Google Shape;771;p73"/>
          <p:cNvSpPr txBox="1"/>
          <p:nvPr/>
        </p:nvSpPr>
        <p:spPr>
          <a:xfrm>
            <a:off x="4449522" y="1004531"/>
            <a:ext cx="7233920" cy="1547668"/>
          </a:xfrm>
          <a:prstGeom prst="rect">
            <a:avLst/>
          </a:prstGeom>
          <a:noFill/>
          <a:ln>
            <a:noFill/>
          </a:ln>
        </p:spPr>
        <p:txBody>
          <a:bodyPr anchorCtr="0" anchor="t" bIns="0" lIns="0" spcFirstLastPara="1" rIns="0" wrap="square" tIns="12700">
            <a:spAutoFit/>
          </a:bodyPr>
          <a:lstStyle/>
          <a:p>
            <a:pPr indent="-258444" lvl="0" marL="270510" marR="0" rtl="0" algn="l">
              <a:spcBef>
                <a:spcPts val="0"/>
              </a:spcBef>
              <a:spcAft>
                <a:spcPts val="0"/>
              </a:spcAft>
              <a:buClr>
                <a:srgbClr val="1CACE3"/>
              </a:buClr>
              <a:buSzPts val="1433"/>
              <a:buFont typeface="Noto Sans Symbols"/>
              <a:buChar char="●"/>
            </a:pPr>
            <a:r>
              <a:rPr lang="en-US" sz="1800">
                <a:solidFill>
                  <a:schemeClr val="dk1"/>
                </a:solidFill>
                <a:latin typeface="Corbel"/>
                <a:ea typeface="Corbel"/>
                <a:cs typeface="Corbel"/>
                <a:sym typeface="Corbel"/>
              </a:rPr>
              <a:t>İşlemler arasında herhangi bir ilişki bulunmaz.</a:t>
            </a:r>
            <a:endParaRPr/>
          </a:p>
          <a:p>
            <a:pPr indent="0" lvl="0" marL="0" marR="0" rtl="0" algn="l">
              <a:spcBef>
                <a:spcPts val="40"/>
              </a:spcBef>
              <a:spcAft>
                <a:spcPts val="0"/>
              </a:spcAft>
              <a:buNone/>
            </a:pPr>
            <a:r>
              <a:t/>
            </a:r>
            <a:endParaRPr sz="1800">
              <a:solidFill>
                <a:schemeClr val="dk1"/>
              </a:solidFill>
              <a:latin typeface="Corbel"/>
              <a:ea typeface="Corbel"/>
              <a:cs typeface="Corbel"/>
              <a:sym typeface="Corbel"/>
            </a:endParaRPr>
          </a:p>
          <a:p>
            <a:pPr indent="0" lvl="0" marL="579755" marR="2403475" rtl="0" algn="l">
              <a:lnSpc>
                <a:spcPct val="121300"/>
              </a:lnSpc>
              <a:spcBef>
                <a:spcPts val="5"/>
              </a:spcBef>
              <a:spcAft>
                <a:spcPts val="0"/>
              </a:spcAft>
              <a:buNone/>
            </a:pPr>
            <a:r>
              <a:rPr lang="en-US" sz="1800">
                <a:solidFill>
                  <a:schemeClr val="dk1"/>
                </a:solidFill>
                <a:latin typeface="Corbel"/>
                <a:ea typeface="Corbel"/>
                <a:cs typeface="Corbel"/>
                <a:sym typeface="Corbel"/>
              </a:rPr>
              <a:t>Ara_Kayit_Oku  B_dizisine_baslangic_deger_ata  Stok_kutugu_oku  Hata_iletisi_yaz</a:t>
            </a:r>
            <a:endParaRPr/>
          </a:p>
        </p:txBody>
      </p:sp>
      <p:pic>
        <p:nvPicPr>
          <p:cNvPr id="772" name="Google Shape;772;p73"/>
          <p:cNvPicPr preferRelativeResize="0"/>
          <p:nvPr/>
        </p:nvPicPr>
        <p:blipFill rotWithShape="1">
          <a:blip r:embed="rId3">
            <a:alphaModFix/>
          </a:blip>
          <a:srcRect b="0" l="0" r="0" t="0"/>
          <a:stretch/>
        </p:blipFill>
        <p:spPr>
          <a:xfrm>
            <a:off x="5694383" y="3060683"/>
            <a:ext cx="3897662" cy="24902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sp>
        <p:nvSpPr>
          <p:cNvPr id="777" name="Google Shape;777;p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778" name="Google Shape;778;p74"/>
          <p:cNvSpPr/>
          <p:nvPr/>
        </p:nvSpPr>
        <p:spPr>
          <a:xfrm>
            <a:off x="1" y="758952"/>
            <a:ext cx="10905976" cy="165113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79" name="Google Shape;779;p74"/>
          <p:cNvSpPr txBox="1"/>
          <p:nvPr>
            <p:ph type="title"/>
          </p:nvPr>
        </p:nvSpPr>
        <p:spPr>
          <a:xfrm>
            <a:off x="1600754" y="1087374"/>
            <a:ext cx="8983489" cy="10009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Kaynaklar</a:t>
            </a:r>
            <a:endParaRPr/>
          </a:p>
        </p:txBody>
      </p:sp>
      <p:sp>
        <p:nvSpPr>
          <p:cNvPr id="780" name="Google Shape;780;p74"/>
          <p:cNvSpPr/>
          <p:nvPr/>
        </p:nvSpPr>
        <p:spPr>
          <a:xfrm>
            <a:off x="11014533" y="758952"/>
            <a:ext cx="1185379" cy="1651133"/>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4"/>
          <p:cNvSpPr/>
          <p:nvPr/>
        </p:nvSpPr>
        <p:spPr>
          <a:xfrm>
            <a:off x="763" y="2526526"/>
            <a:ext cx="1169701" cy="3563378"/>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4"/>
          <p:cNvSpPr/>
          <p:nvPr/>
        </p:nvSpPr>
        <p:spPr>
          <a:xfrm>
            <a:off x="1279019" y="2526526"/>
            <a:ext cx="10920893" cy="3563377"/>
          </a:xfrm>
          <a:prstGeom prst="rect">
            <a:avLst/>
          </a:prstGeom>
          <a:solidFill>
            <a:srgbClr val="EBE9D2">
              <a:alpha val="6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rbel"/>
              <a:ea typeface="Corbel"/>
              <a:cs typeface="Corbel"/>
              <a:sym typeface="Corbel"/>
            </a:endParaRPr>
          </a:p>
        </p:txBody>
      </p:sp>
      <p:sp>
        <p:nvSpPr>
          <p:cNvPr id="783" name="Google Shape;783;p74"/>
          <p:cNvSpPr txBox="1"/>
          <p:nvPr>
            <p:ph idx="1" type="body"/>
          </p:nvPr>
        </p:nvSpPr>
        <p:spPr>
          <a:xfrm>
            <a:off x="1600753" y="2535446"/>
            <a:ext cx="8983489" cy="3554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solidFill>
                  <a:schemeClr val="dk1"/>
                </a:solidFill>
              </a:rPr>
              <a:t>Doç Dr. Resul DAŞ Yazılım Tasarımı ve Mimarisi ders notları</a:t>
            </a:r>
            <a:endParaRPr>
              <a:solidFill>
                <a:schemeClr val="dk1"/>
              </a:solidFill>
            </a:endParaRPr>
          </a:p>
          <a:p>
            <a:pPr indent="0" lvl="0" marL="0" rtl="0" algn="l">
              <a:lnSpc>
                <a:spcPct val="90000"/>
              </a:lnSpc>
              <a:spcBef>
                <a:spcPts val="1200"/>
              </a:spcBef>
              <a:spcAft>
                <a:spcPts val="0"/>
              </a:spcAft>
              <a:buSzPts val="2000"/>
              <a:buNone/>
            </a:pPr>
            <a:r>
              <a:rPr lang="en-US">
                <a:solidFill>
                  <a:schemeClr val="dk1"/>
                </a:solidFill>
              </a:rPr>
              <a:t>Prof. Dr. Güray Yılmaz ders notları</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pic>
        <p:nvPicPr>
          <p:cNvPr descr="Elektronik devre kartı" id="176" name="Google Shape;176;p21"/>
          <p:cNvPicPr preferRelativeResize="0"/>
          <p:nvPr/>
        </p:nvPicPr>
        <p:blipFill rotWithShape="1">
          <a:blip r:embed="rId3">
            <a:alphaModFix amt="25000"/>
          </a:blip>
          <a:srcRect b="0" l="0" r="-1" t="15708"/>
          <a:stretch/>
        </p:blipFill>
        <p:spPr>
          <a:xfrm>
            <a:off x="20" y="1"/>
            <a:ext cx="12188932" cy="6858000"/>
          </a:xfrm>
          <a:prstGeom prst="rect">
            <a:avLst/>
          </a:prstGeom>
          <a:noFill/>
          <a:ln>
            <a:noFill/>
          </a:ln>
        </p:spPr>
      </p:pic>
      <p:sp>
        <p:nvSpPr>
          <p:cNvPr id="177" name="Google Shape;177;p2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Giriş	</a:t>
            </a:r>
            <a:endParaRPr/>
          </a:p>
        </p:txBody>
      </p:sp>
      <p:sp>
        <p:nvSpPr>
          <p:cNvPr id="178" name="Google Shape;178;p21"/>
          <p:cNvSpPr txBox="1"/>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41910" lvl="0" marL="41910" marR="229870" rtl="0" algn="just">
              <a:lnSpc>
                <a:spcPct val="90000"/>
              </a:lnSpc>
              <a:spcBef>
                <a:spcPts val="0"/>
              </a:spcBef>
              <a:spcAft>
                <a:spcPts val="0"/>
              </a:spcAft>
              <a:buClr>
                <a:schemeClr val="accent1"/>
              </a:buClr>
              <a:buSzPts val="1450"/>
              <a:buFont typeface="Noto Sans Symbols"/>
              <a:buChar char="●"/>
            </a:pPr>
            <a:r>
              <a:rPr b="0" i="0" lang="en-US" sz="1800" u="none" cap="none" strike="noStrike">
                <a:solidFill>
                  <a:schemeClr val="dk1"/>
                </a:solidFill>
                <a:latin typeface="Corbel"/>
                <a:ea typeface="Corbel"/>
                <a:cs typeface="Corbel"/>
                <a:sym typeface="Corbel"/>
              </a:rPr>
              <a:t>Tasarım, Sistem Analizi çalışması sonucunda üretilen Mantıksal  Modelin Fiziksel Modele dönüştürülme çalışmasıdır.</a:t>
            </a:r>
            <a:endParaRPr b="0" i="0" sz="1800" u="none" cap="none" strike="noStrike">
              <a:solidFill>
                <a:schemeClr val="dk1"/>
              </a:solidFill>
              <a:latin typeface="Corbel"/>
              <a:ea typeface="Corbel"/>
              <a:cs typeface="Corbel"/>
              <a:sym typeface="Corbel"/>
            </a:endParaRPr>
          </a:p>
          <a:p>
            <a:pPr indent="-182880" lvl="0" marL="270510" marR="0" rtl="0" algn="just">
              <a:lnSpc>
                <a:spcPct val="90000"/>
              </a:lnSpc>
              <a:spcBef>
                <a:spcPts val="1730"/>
              </a:spcBef>
              <a:spcAft>
                <a:spcPts val="0"/>
              </a:spcAft>
              <a:buClr>
                <a:schemeClr val="accent1"/>
              </a:buClr>
              <a:buSzPts val="1450"/>
              <a:buFont typeface="Noto Sans Symbols"/>
              <a:buChar char="●"/>
            </a:pPr>
            <a:r>
              <a:rPr b="0" i="0" lang="en-US" sz="1800" u="none" cap="none" strike="noStrike">
                <a:solidFill>
                  <a:schemeClr val="dk1"/>
                </a:solidFill>
                <a:latin typeface="Corbel"/>
                <a:ea typeface="Corbel"/>
                <a:cs typeface="Corbel"/>
                <a:sym typeface="Corbel"/>
              </a:rPr>
              <a:t>Fiziksel Model geliştirilecek yazılımın;</a:t>
            </a:r>
            <a:endParaRPr b="0" i="0" sz="1800" u="none" cap="none" strike="noStrike">
              <a:solidFill>
                <a:schemeClr val="dk1"/>
              </a:solidFill>
              <a:latin typeface="Corbel"/>
              <a:ea typeface="Corbel"/>
              <a:cs typeface="Corbel"/>
              <a:sym typeface="Corbel"/>
            </a:endParaRPr>
          </a:p>
          <a:p>
            <a:pPr indent="-182880" lvl="1" marL="570230" marR="0" rtl="0" algn="just">
              <a:lnSpc>
                <a:spcPct val="90000"/>
              </a:lnSpc>
              <a:spcBef>
                <a:spcPts val="434"/>
              </a:spcBef>
              <a:spcAft>
                <a:spcPts val="0"/>
              </a:spcAft>
              <a:buClr>
                <a:schemeClr val="accent1"/>
              </a:buClr>
              <a:buSzPts val="1271"/>
              <a:buFont typeface="Noto Sans Symbols"/>
              <a:buChar char="●"/>
            </a:pPr>
            <a:r>
              <a:rPr b="0" i="0" lang="en-US" sz="1800" u="none" cap="none" strike="noStrike">
                <a:solidFill>
                  <a:schemeClr val="dk1"/>
                </a:solidFill>
                <a:latin typeface="Corbel"/>
                <a:ea typeface="Corbel"/>
                <a:cs typeface="Corbel"/>
                <a:sym typeface="Corbel"/>
              </a:rPr>
              <a:t>hangi parçalardan oluşacağını,</a:t>
            </a:r>
            <a:endParaRPr b="0" i="0" sz="1800" u="none" cap="none" strike="noStrike">
              <a:solidFill>
                <a:schemeClr val="dk1"/>
              </a:solidFill>
              <a:latin typeface="Corbel"/>
              <a:ea typeface="Corbel"/>
              <a:cs typeface="Corbel"/>
              <a:sym typeface="Corbel"/>
            </a:endParaRPr>
          </a:p>
          <a:p>
            <a:pPr indent="-182880" lvl="1" marL="570230" marR="0" rtl="0" algn="just">
              <a:lnSpc>
                <a:spcPct val="90000"/>
              </a:lnSpc>
              <a:spcBef>
                <a:spcPts val="445"/>
              </a:spcBef>
              <a:spcAft>
                <a:spcPts val="0"/>
              </a:spcAft>
              <a:buClr>
                <a:schemeClr val="accent1"/>
              </a:buClr>
              <a:buSzPts val="1271"/>
              <a:buFont typeface="Noto Sans Symbols"/>
              <a:buChar char="●"/>
            </a:pPr>
            <a:r>
              <a:rPr b="0" i="0" lang="en-US" sz="1800" u="none" cap="none" strike="noStrike">
                <a:solidFill>
                  <a:schemeClr val="dk1"/>
                </a:solidFill>
                <a:latin typeface="Corbel"/>
                <a:ea typeface="Corbel"/>
                <a:cs typeface="Corbel"/>
                <a:sym typeface="Corbel"/>
              </a:rPr>
              <a:t>bu parçalar arasındaki ilişkilerin neler olacağını,</a:t>
            </a:r>
            <a:endParaRPr b="0" i="0" sz="1800" u="none" cap="none" strike="noStrike">
              <a:solidFill>
                <a:schemeClr val="dk1"/>
              </a:solidFill>
              <a:latin typeface="Corbel"/>
              <a:ea typeface="Corbel"/>
              <a:cs typeface="Corbel"/>
              <a:sym typeface="Corbel"/>
            </a:endParaRPr>
          </a:p>
          <a:p>
            <a:pPr indent="-182880" lvl="1" marL="570230" marR="0" rtl="0" algn="just">
              <a:lnSpc>
                <a:spcPct val="90000"/>
              </a:lnSpc>
              <a:spcBef>
                <a:spcPts val="445"/>
              </a:spcBef>
              <a:spcAft>
                <a:spcPts val="0"/>
              </a:spcAft>
              <a:buClr>
                <a:schemeClr val="accent1"/>
              </a:buClr>
              <a:buSzPts val="1271"/>
              <a:buFont typeface="Noto Sans Symbols"/>
              <a:buChar char="●"/>
            </a:pPr>
            <a:r>
              <a:rPr b="0" i="0" lang="en-US" sz="1800" u="none" cap="none" strike="noStrike">
                <a:solidFill>
                  <a:schemeClr val="dk1"/>
                </a:solidFill>
                <a:latin typeface="Corbel"/>
                <a:ea typeface="Corbel"/>
                <a:cs typeface="Corbel"/>
                <a:sym typeface="Corbel"/>
              </a:rPr>
              <a:t>parçaların iç yapısının ayrıntılarını,</a:t>
            </a:r>
            <a:endParaRPr/>
          </a:p>
          <a:p>
            <a:pPr indent="-182880" lvl="1" marL="570230" marR="5080" rtl="0" algn="just">
              <a:lnSpc>
                <a:spcPct val="90000"/>
              </a:lnSpc>
              <a:spcBef>
                <a:spcPts val="409"/>
              </a:spcBef>
              <a:spcAft>
                <a:spcPts val="0"/>
              </a:spcAft>
              <a:buClr>
                <a:schemeClr val="accent1"/>
              </a:buClr>
              <a:buSzPts val="1271"/>
              <a:buFont typeface="Noto Sans Symbols"/>
              <a:buChar char="●"/>
            </a:pPr>
            <a:r>
              <a:rPr b="0" i="0" lang="en-US" sz="1800" u="none" cap="none" strike="noStrike">
                <a:solidFill>
                  <a:schemeClr val="dk1"/>
                </a:solidFill>
                <a:latin typeface="Corbel"/>
                <a:ea typeface="Corbel"/>
                <a:cs typeface="Corbel"/>
                <a:sym typeface="Corbel"/>
              </a:rPr>
              <a:t>gerekecek veri yapısının fiziksel biçimini (dosya, veri tabanı, hash  tablosu, vektör, vs.)</a:t>
            </a:r>
            <a:endParaRPr b="0" i="0" sz="1800" u="none" cap="none" strike="noStrike">
              <a:solidFill>
                <a:schemeClr val="dk1"/>
              </a:solidFill>
              <a:latin typeface="Corbel"/>
              <a:ea typeface="Corbel"/>
              <a:cs typeface="Corbel"/>
              <a:sym typeface="Corbel"/>
            </a:endParaRPr>
          </a:p>
          <a:p>
            <a:pPr indent="-182880" lvl="0" marL="327660" marR="0" rtl="0" algn="just">
              <a:lnSpc>
                <a:spcPct val="90000"/>
              </a:lnSpc>
              <a:spcBef>
                <a:spcPts val="425"/>
              </a:spcBef>
              <a:spcAft>
                <a:spcPts val="0"/>
              </a:spcAft>
              <a:buClr>
                <a:schemeClr val="accent1"/>
              </a:buClr>
              <a:buSzPts val="1800"/>
              <a:buFont typeface="Noto Sans Symbols"/>
              <a:buChar char="●"/>
            </a:pPr>
            <a:r>
              <a:rPr b="0" i="0" lang="en-US" sz="1800" u="none" cap="none" strike="noStrike">
                <a:solidFill>
                  <a:schemeClr val="dk1"/>
                </a:solidFill>
                <a:latin typeface="Corbel"/>
                <a:ea typeface="Corbel"/>
                <a:cs typeface="Corbel"/>
                <a:sym typeface="Corbel"/>
              </a:rPr>
              <a:t>tasarımını içerir.</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2"/>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t>Yazılım Ürünleri	</a:t>
            </a:r>
            <a:endParaRPr/>
          </a:p>
        </p:txBody>
      </p:sp>
      <p:sp>
        <p:nvSpPr>
          <p:cNvPr id="185" name="Google Shape;185;p22"/>
          <p:cNvSpPr txBox="1"/>
          <p:nvPr/>
        </p:nvSpPr>
        <p:spPr>
          <a:xfrm>
            <a:off x="4361606" y="1683143"/>
            <a:ext cx="6627377" cy="3491713"/>
          </a:xfrm>
          <a:prstGeom prst="rect">
            <a:avLst/>
          </a:prstGeom>
          <a:noFill/>
          <a:ln>
            <a:noFill/>
          </a:ln>
        </p:spPr>
        <p:txBody>
          <a:bodyPr anchorCtr="0" anchor="ctr" bIns="45700" lIns="91425" spcFirstLastPara="1" rIns="91425" wrap="square" tIns="45700">
            <a:normAutofit/>
          </a:bodyPr>
          <a:lstStyle/>
          <a:p>
            <a:pPr indent="-12700" lvl="0" marL="12700" marR="5080" rtl="0" algn="just">
              <a:lnSpc>
                <a:spcPct val="90000"/>
              </a:lnSpc>
              <a:spcBef>
                <a:spcPts val="0"/>
              </a:spcBef>
              <a:spcAft>
                <a:spcPts val="0"/>
              </a:spcAft>
              <a:buClr>
                <a:schemeClr val="accent1"/>
              </a:buClr>
              <a:buSzPts val="1800"/>
              <a:buFont typeface="Noto Sans Symbols"/>
              <a:buChar char="●"/>
            </a:pPr>
            <a:r>
              <a:rPr b="0" i="0" lang="en-US" sz="1800" u="none" cap="none" strike="noStrike">
                <a:solidFill>
                  <a:srgbClr val="897B5B"/>
                </a:solidFill>
                <a:latin typeface="Corbel"/>
                <a:ea typeface="Corbel"/>
                <a:cs typeface="Corbel"/>
                <a:sym typeface="Corbel"/>
              </a:rPr>
              <a:t>Bir yazılım ürünü, müşterinin gereksinim ve isteklerini  karşılayan bir veya daha fazla programdan, verilerden, ve  destekleyici materyal ve hizmetlerden oluşan bir varlıktır.  Bu ürün, tek başına bir ürün olabileceği gibi başka bir  ürünün temel bileşeni de olabilir.</a:t>
            </a:r>
            <a:endParaRPr b="0" i="0" sz="1800" u="none" cap="none" strike="noStrike">
              <a:solidFill>
                <a:srgbClr val="897B5B"/>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152400" rtl="0" algn="l">
              <a:lnSpc>
                <a:spcPct val="90000"/>
              </a:lnSpc>
              <a:spcBef>
                <a:spcPts val="0"/>
              </a:spcBef>
              <a:spcAft>
                <a:spcPts val="0"/>
              </a:spcAft>
              <a:buClr>
                <a:srgbClr val="FFFFFF"/>
              </a:buClr>
              <a:buSzPts val="3600"/>
              <a:buFont typeface="Corbel"/>
              <a:buNone/>
            </a:pPr>
            <a:r>
              <a:rPr lang="en-US">
                <a:latin typeface="Corbel"/>
                <a:ea typeface="Corbel"/>
                <a:cs typeface="Corbel"/>
                <a:sym typeface="Corbel"/>
              </a:rPr>
              <a:t>Yazılım Tasarımı Nedir?	</a:t>
            </a:r>
            <a:endParaRPr/>
          </a:p>
        </p:txBody>
      </p:sp>
      <p:grpSp>
        <p:nvGrpSpPr>
          <p:cNvPr id="191" name="Google Shape;191;p23"/>
          <p:cNvGrpSpPr/>
          <p:nvPr/>
        </p:nvGrpSpPr>
        <p:grpSpPr>
          <a:xfrm>
            <a:off x="3759896" y="886080"/>
            <a:ext cx="7728267" cy="5086081"/>
            <a:chOff x="0" y="621"/>
            <a:chExt cx="7728267" cy="5086081"/>
          </a:xfrm>
        </p:grpSpPr>
        <p:sp>
          <p:nvSpPr>
            <p:cNvPr id="192" name="Google Shape;192;p23"/>
            <p:cNvSpPr/>
            <p:nvPr/>
          </p:nvSpPr>
          <p:spPr>
            <a:xfrm>
              <a:off x="0" y="621"/>
              <a:ext cx="7728267" cy="145316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439582" y="327583"/>
              <a:ext cx="799241" cy="799241"/>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1678407" y="621"/>
              <a:ext cx="6049859" cy="14531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txBox="1"/>
            <p:nvPr/>
          </p:nvSpPr>
          <p:spPr>
            <a:xfrm>
              <a:off x="1678407" y="621"/>
              <a:ext cx="6049859" cy="1453166"/>
            </a:xfrm>
            <a:prstGeom prst="rect">
              <a:avLst/>
            </a:prstGeom>
            <a:noFill/>
            <a:ln>
              <a:noFill/>
            </a:ln>
          </p:spPr>
          <p:txBody>
            <a:bodyPr anchorCtr="0" anchor="ctr" bIns="153775" lIns="153775" spcFirstLastPara="1" rIns="153775" wrap="square" tIns="153775">
              <a:noAutofit/>
            </a:bodyPr>
            <a:lstStyle/>
            <a:p>
              <a:pPr indent="0" lvl="0" marL="0" marR="0" rtl="0" algn="just">
                <a:lnSpc>
                  <a:spcPct val="100000"/>
                </a:lnSpc>
                <a:spcBef>
                  <a:spcPts val="0"/>
                </a:spcBef>
                <a:spcAft>
                  <a:spcPts val="0"/>
                </a:spcAft>
                <a:buClr>
                  <a:schemeClr val="dk1"/>
                </a:buClr>
                <a:buSzPts val="2400"/>
                <a:buFont typeface="Corbel"/>
                <a:buNone/>
              </a:pPr>
              <a:r>
                <a:rPr b="0" i="0" lang="en-US" sz="2400" u="none" cap="none" strike="noStrike">
                  <a:solidFill>
                    <a:schemeClr val="dk1"/>
                  </a:solidFill>
                  <a:latin typeface="Corbel"/>
                  <a:ea typeface="Corbel"/>
                  <a:cs typeface="Corbel"/>
                  <a:sym typeface="Corbel"/>
                </a:rPr>
                <a:t>Yazılım tasarımcıları da temelde diğer disiplinlerdeki tasarımcıların  yaptığı işi yapar.</a:t>
              </a:r>
              <a:endParaRPr/>
            </a:p>
          </p:txBody>
        </p:sp>
        <p:sp>
          <p:nvSpPr>
            <p:cNvPr id="196" name="Google Shape;196;p23"/>
            <p:cNvSpPr/>
            <p:nvPr/>
          </p:nvSpPr>
          <p:spPr>
            <a:xfrm>
              <a:off x="0" y="1817078"/>
              <a:ext cx="7728267" cy="145316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439582" y="2144041"/>
              <a:ext cx="799241" cy="79924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1678407" y="1817078"/>
              <a:ext cx="6049859" cy="14531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1678407" y="1817078"/>
              <a:ext cx="6049859" cy="1453166"/>
            </a:xfrm>
            <a:prstGeom prst="rect">
              <a:avLst/>
            </a:prstGeom>
            <a:noFill/>
            <a:ln>
              <a:noFill/>
            </a:ln>
          </p:spPr>
          <p:txBody>
            <a:bodyPr anchorCtr="0" anchor="ctr" bIns="153775" lIns="153775" spcFirstLastPara="1" rIns="153775" wrap="square" tIns="153775">
              <a:noAutofit/>
            </a:bodyPr>
            <a:lstStyle/>
            <a:p>
              <a:pPr indent="0" lvl="0" marL="0" marR="0" rtl="0" algn="just">
                <a:lnSpc>
                  <a:spcPct val="100000"/>
                </a:lnSpc>
                <a:spcBef>
                  <a:spcPts val="0"/>
                </a:spcBef>
                <a:spcAft>
                  <a:spcPts val="0"/>
                </a:spcAft>
                <a:buClr>
                  <a:schemeClr val="dk1"/>
                </a:buClr>
                <a:buSzPts val="2400"/>
                <a:buFont typeface="Corbel"/>
                <a:buNone/>
              </a:pPr>
              <a:r>
                <a:rPr b="0" i="0" lang="en-US" sz="2400" u="none" cap="none" strike="noStrike">
                  <a:solidFill>
                    <a:schemeClr val="dk1"/>
                  </a:solidFill>
                  <a:latin typeface="Corbel"/>
                  <a:ea typeface="Corbel"/>
                  <a:cs typeface="Corbel"/>
                  <a:sym typeface="Corbel"/>
                </a:rPr>
                <a:t>Tasarlanan şey bir yazılım ürünüdür.</a:t>
              </a:r>
              <a:endParaRPr/>
            </a:p>
          </p:txBody>
        </p:sp>
        <p:sp>
          <p:nvSpPr>
            <p:cNvPr id="200" name="Google Shape;200;p23"/>
            <p:cNvSpPr/>
            <p:nvPr/>
          </p:nvSpPr>
          <p:spPr>
            <a:xfrm>
              <a:off x="0" y="3633536"/>
              <a:ext cx="7728267" cy="145316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439582" y="3960499"/>
              <a:ext cx="799241" cy="799241"/>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1678407" y="3633536"/>
              <a:ext cx="6049859" cy="14531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txBox="1"/>
            <p:nvPr/>
          </p:nvSpPr>
          <p:spPr>
            <a:xfrm>
              <a:off x="1678407" y="3633536"/>
              <a:ext cx="6049859" cy="1453166"/>
            </a:xfrm>
            <a:prstGeom prst="rect">
              <a:avLst/>
            </a:prstGeom>
            <a:noFill/>
            <a:ln>
              <a:noFill/>
            </a:ln>
          </p:spPr>
          <p:txBody>
            <a:bodyPr anchorCtr="0" anchor="ctr" bIns="153775" lIns="153775" spcFirstLastPara="1" rIns="153775" wrap="square" tIns="153775">
              <a:noAutofit/>
            </a:bodyPr>
            <a:lstStyle/>
            <a:p>
              <a:pPr indent="0" lvl="0" marL="0" marR="0" rtl="0" algn="just">
                <a:lnSpc>
                  <a:spcPct val="100000"/>
                </a:lnSpc>
                <a:spcBef>
                  <a:spcPts val="0"/>
                </a:spcBef>
                <a:spcAft>
                  <a:spcPts val="0"/>
                </a:spcAft>
                <a:buClr>
                  <a:schemeClr val="dk1"/>
                </a:buClr>
                <a:buSzPts val="2400"/>
                <a:buFont typeface="Corbel"/>
                <a:buNone/>
              </a:pPr>
              <a:r>
                <a:rPr b="0" i="0" lang="en-US" sz="2400" u="none" cap="none" strike="noStrike">
                  <a:solidFill>
                    <a:schemeClr val="dk1"/>
                  </a:solidFill>
                  <a:latin typeface="Corbel"/>
                  <a:ea typeface="Corbel"/>
                  <a:cs typeface="Corbel"/>
                  <a:sym typeface="Corbel"/>
                </a:rPr>
                <a:t>Yazılım tasarımı, müşterinin gereksinim ve  isteklerini karşılayan yazılım ürününün doğasını  ve bileşimini belirleme etkinliğidir.</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252919" y="1123837"/>
            <a:ext cx="2947482" cy="4601183"/>
          </a:xfrm>
          <a:prstGeom prst="rect">
            <a:avLst/>
          </a:prstGeom>
          <a:noFill/>
          <a:ln>
            <a:noFill/>
          </a:ln>
        </p:spPr>
        <p:txBody>
          <a:bodyPr anchorCtr="0" anchor="ctr" bIns="0" lIns="0" spcFirstLastPara="1" rIns="0" wrap="square" tIns="634175">
            <a:spAutoFit/>
          </a:bodyPr>
          <a:lstStyle/>
          <a:p>
            <a:pPr indent="0" lvl="0" marL="152400" rtl="0" algn="l">
              <a:lnSpc>
                <a:spcPct val="100000"/>
              </a:lnSpc>
              <a:spcBef>
                <a:spcPts val="0"/>
              </a:spcBef>
              <a:spcAft>
                <a:spcPts val="0"/>
              </a:spcAft>
              <a:buClr>
                <a:srgbClr val="FFFFFF"/>
              </a:buClr>
              <a:buSzPts val="3600"/>
              <a:buFont typeface="Corbel"/>
              <a:buNone/>
            </a:pPr>
            <a:r>
              <a:rPr lang="en-US"/>
              <a:t>Tasarım Kavramları	</a:t>
            </a:r>
            <a:endParaRPr/>
          </a:p>
        </p:txBody>
      </p:sp>
      <p:grpSp>
        <p:nvGrpSpPr>
          <p:cNvPr id="209" name="Google Shape;209;p24"/>
          <p:cNvGrpSpPr/>
          <p:nvPr/>
        </p:nvGrpSpPr>
        <p:grpSpPr>
          <a:xfrm>
            <a:off x="3999731" y="1893210"/>
            <a:ext cx="7752015" cy="3823788"/>
            <a:chOff x="3999717" y="1892808"/>
            <a:chExt cx="7737475" cy="3632200"/>
          </a:xfrm>
        </p:grpSpPr>
        <p:grpSp>
          <p:nvGrpSpPr>
            <p:cNvPr id="210" name="Google Shape;210;p24"/>
            <p:cNvGrpSpPr/>
            <p:nvPr/>
          </p:nvGrpSpPr>
          <p:grpSpPr>
            <a:xfrm>
              <a:off x="3999717" y="1892808"/>
              <a:ext cx="7737475" cy="3632200"/>
              <a:chOff x="745236" y="1892808"/>
              <a:chExt cx="7737475" cy="3632200"/>
            </a:xfrm>
          </p:grpSpPr>
          <p:sp>
            <p:nvSpPr>
              <p:cNvPr id="211" name="Google Shape;211;p24"/>
              <p:cNvSpPr/>
              <p:nvPr/>
            </p:nvSpPr>
            <p:spPr>
              <a:xfrm>
                <a:off x="745236" y="1892808"/>
                <a:ext cx="3157855" cy="563880"/>
              </a:xfrm>
              <a:custGeom>
                <a:rect b="b" l="l" r="r" t="t"/>
                <a:pathLst>
                  <a:path extrusionOk="0" h="563880" w="3157854">
                    <a:moveTo>
                      <a:pt x="3063748" y="0"/>
                    </a:moveTo>
                    <a:lnTo>
                      <a:pt x="0" y="0"/>
                    </a:lnTo>
                    <a:lnTo>
                      <a:pt x="0" y="563879"/>
                    </a:lnTo>
                    <a:lnTo>
                      <a:pt x="3157728" y="563879"/>
                    </a:lnTo>
                    <a:lnTo>
                      <a:pt x="3157728" y="93979"/>
                    </a:lnTo>
                    <a:lnTo>
                      <a:pt x="3063748" y="0"/>
                    </a:lnTo>
                    <a:close/>
                  </a:path>
                </a:pathLst>
              </a:custGeom>
              <a:solidFill>
                <a:srgbClr val="1D61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12" name="Google Shape;212;p24"/>
              <p:cNvSpPr/>
              <p:nvPr/>
            </p:nvSpPr>
            <p:spPr>
              <a:xfrm>
                <a:off x="745236" y="1892808"/>
                <a:ext cx="3157855" cy="563880"/>
              </a:xfrm>
              <a:custGeom>
                <a:rect b="b" l="l" r="r" t="t"/>
                <a:pathLst>
                  <a:path extrusionOk="0" h="563880" w="3157854">
                    <a:moveTo>
                      <a:pt x="0" y="0"/>
                    </a:moveTo>
                    <a:lnTo>
                      <a:pt x="3063748" y="0"/>
                    </a:lnTo>
                    <a:lnTo>
                      <a:pt x="3157728" y="93979"/>
                    </a:lnTo>
                    <a:lnTo>
                      <a:pt x="3157728" y="563879"/>
                    </a:lnTo>
                    <a:lnTo>
                      <a:pt x="0" y="563879"/>
                    </a:lnTo>
                    <a:lnTo>
                      <a:pt x="0" y="0"/>
                    </a:lnTo>
                    <a:close/>
                  </a:path>
                </a:pathLst>
              </a:custGeom>
              <a:noFill/>
              <a:ln cap="flat" cmpd="sng" w="15225">
                <a:solidFill>
                  <a:srgbClr val="117DA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13" name="Google Shape;213;p24"/>
              <p:cNvSpPr/>
              <p:nvPr/>
            </p:nvSpPr>
            <p:spPr>
              <a:xfrm>
                <a:off x="745236" y="2456688"/>
                <a:ext cx="7737475" cy="3068320"/>
              </a:xfrm>
              <a:custGeom>
                <a:rect b="b" l="l" r="r" t="t"/>
                <a:pathLst>
                  <a:path extrusionOk="0" h="3068320" w="7737475">
                    <a:moveTo>
                      <a:pt x="0" y="3067812"/>
                    </a:moveTo>
                    <a:lnTo>
                      <a:pt x="7737348" y="3067812"/>
                    </a:lnTo>
                    <a:lnTo>
                      <a:pt x="7737348" y="0"/>
                    </a:lnTo>
                    <a:lnTo>
                      <a:pt x="0" y="0"/>
                    </a:lnTo>
                    <a:lnTo>
                      <a:pt x="0" y="3067812"/>
                    </a:lnTo>
                    <a:close/>
                  </a:path>
                </a:pathLst>
              </a:custGeom>
              <a:noFill/>
              <a:ln cap="flat" cmpd="sng" w="15225">
                <a:solidFill>
                  <a:srgbClr val="3D875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pSp>
        <p:sp>
          <p:nvSpPr>
            <p:cNvPr id="214" name="Google Shape;214;p24"/>
            <p:cNvSpPr txBox="1"/>
            <p:nvPr/>
          </p:nvSpPr>
          <p:spPr>
            <a:xfrm>
              <a:off x="4077846" y="2034032"/>
              <a:ext cx="7202170" cy="13538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US" sz="1800">
                  <a:solidFill>
                    <a:srgbClr val="FFFFFF"/>
                  </a:solidFill>
                  <a:latin typeface="Calibri"/>
                  <a:ea typeface="Calibri"/>
                  <a:cs typeface="Calibri"/>
                  <a:sym typeface="Calibri"/>
                </a:rPr>
                <a:t>Soyutlama (abstraction):</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10"/>
                </a:spcBef>
                <a:spcAft>
                  <a:spcPts val="0"/>
                </a:spcAft>
                <a:buNone/>
              </a:pPr>
              <a:r>
                <a:t/>
              </a:r>
              <a:endParaRPr sz="1450">
                <a:solidFill>
                  <a:schemeClr val="dk1"/>
                </a:solidFill>
                <a:latin typeface="Calibri"/>
                <a:ea typeface="Calibri"/>
                <a:cs typeface="Calibri"/>
                <a:sym typeface="Calibri"/>
              </a:endParaRPr>
            </a:p>
            <a:p>
              <a:pPr indent="-257809" lvl="0" marL="269875" marR="5080" rtl="0" algn="l">
                <a:spcBef>
                  <a:spcPts val="0"/>
                </a:spcBef>
                <a:spcAft>
                  <a:spcPts val="0"/>
                </a:spcAft>
                <a:buClr>
                  <a:srgbClr val="996666"/>
                </a:buClr>
                <a:buSzPts val="1450"/>
                <a:buFont typeface="Noto Sans Symbols"/>
                <a:buChar char="●"/>
              </a:pPr>
              <a:r>
                <a:rPr b="1" lang="en-US" sz="1800">
                  <a:solidFill>
                    <a:srgbClr val="C00000"/>
                  </a:solidFill>
                  <a:latin typeface="Arial"/>
                  <a:ea typeface="Arial"/>
                  <a:cs typeface="Arial"/>
                  <a:sym typeface="Arial"/>
                </a:rPr>
                <a:t>Soyutlama (abstraction): </a:t>
              </a:r>
              <a:r>
                <a:rPr lang="en-US" sz="1800">
                  <a:solidFill>
                    <a:schemeClr val="dk1"/>
                  </a:solidFill>
                  <a:latin typeface="Arial"/>
                  <a:ea typeface="Arial"/>
                  <a:cs typeface="Arial"/>
                  <a:sym typeface="Arial"/>
                </a:rPr>
                <a:t>Detayları gizleyerek </a:t>
              </a:r>
              <a:r>
                <a:rPr lang="en-US" sz="1800">
                  <a:solidFill>
                    <a:srgbClr val="373086"/>
                  </a:solidFill>
                  <a:latin typeface="Arial"/>
                  <a:ea typeface="Arial"/>
                  <a:cs typeface="Arial"/>
                  <a:sym typeface="Arial"/>
                </a:rPr>
                <a:t>yukarıdan bakabilme  imkanı sağlanır.</a:t>
              </a:r>
              <a:endParaRPr sz="1800">
                <a:solidFill>
                  <a:schemeClr val="dk1"/>
                </a:solidFill>
                <a:latin typeface="Arial"/>
                <a:ea typeface="Arial"/>
                <a:cs typeface="Arial"/>
                <a:sym typeface="Arial"/>
              </a:endParaRPr>
            </a:p>
          </p:txBody>
        </p:sp>
        <p:pic>
          <p:nvPicPr>
            <p:cNvPr id="215" name="Google Shape;215;p24"/>
            <p:cNvPicPr preferRelativeResize="0"/>
            <p:nvPr/>
          </p:nvPicPr>
          <p:blipFill rotWithShape="1">
            <a:blip r:embed="rId3">
              <a:alphaModFix/>
            </a:blip>
            <a:srcRect b="0" l="0" r="0" t="0"/>
            <a:stretch/>
          </p:blipFill>
          <p:spPr>
            <a:xfrm>
              <a:off x="4534640" y="3508248"/>
              <a:ext cx="1018044" cy="1402079"/>
            </a:xfrm>
            <a:prstGeom prst="rect">
              <a:avLst/>
            </a:prstGeom>
            <a:noFill/>
            <a:ln>
              <a:noFill/>
            </a:ln>
          </p:spPr>
        </p:pic>
        <p:sp>
          <p:nvSpPr>
            <p:cNvPr id="216" name="Google Shape;216;p24"/>
            <p:cNvSpPr txBox="1"/>
            <p:nvPr/>
          </p:nvSpPr>
          <p:spPr>
            <a:xfrm>
              <a:off x="4562071" y="3535679"/>
              <a:ext cx="931544" cy="797654"/>
            </a:xfrm>
            <a:prstGeom prst="rect">
              <a:avLst/>
            </a:prstGeom>
            <a:solidFill>
              <a:srgbClr val="BEBEBE"/>
            </a:solidFill>
            <a:ln cap="flat" cmpd="sng" w="12175">
              <a:solidFill>
                <a:srgbClr val="0D567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spcBef>
                  <a:spcPts val="50"/>
                </a:spcBef>
                <a:spcAft>
                  <a:spcPts val="0"/>
                </a:spcAft>
                <a:buNone/>
              </a:pPr>
              <a:r>
                <a:t/>
              </a:r>
              <a:endParaRPr sz="2100">
                <a:solidFill>
                  <a:schemeClr val="dk1"/>
                </a:solidFill>
                <a:latin typeface="Times New Roman"/>
                <a:ea typeface="Times New Roman"/>
                <a:cs typeface="Times New Roman"/>
                <a:sym typeface="Times New Roman"/>
              </a:endParaRPr>
            </a:p>
            <a:p>
              <a:pPr indent="0" lvl="0" marL="279400" marR="0" rtl="0" algn="l">
                <a:spcBef>
                  <a:spcPts val="0"/>
                </a:spcBef>
                <a:spcAft>
                  <a:spcPts val="0"/>
                </a:spcAft>
                <a:buNone/>
              </a:pPr>
              <a:r>
                <a:rPr b="1" lang="en-US" sz="1500">
                  <a:solidFill>
                    <a:srgbClr val="0D0D0D"/>
                  </a:solidFill>
                  <a:latin typeface="Calibri"/>
                  <a:ea typeface="Calibri"/>
                  <a:cs typeface="Calibri"/>
                  <a:sym typeface="Calibri"/>
                </a:rPr>
                <a:t>KAPI</a:t>
              </a:r>
              <a:endParaRPr sz="1500">
                <a:solidFill>
                  <a:schemeClr val="dk1"/>
                </a:solidFill>
                <a:latin typeface="Calibri"/>
                <a:ea typeface="Calibri"/>
                <a:cs typeface="Calibri"/>
                <a:sym typeface="Calibri"/>
              </a:endParaRPr>
            </a:p>
          </p:txBody>
        </p:sp>
        <p:sp>
          <p:nvSpPr>
            <p:cNvPr id="217" name="Google Shape;217;p24"/>
            <p:cNvSpPr txBox="1"/>
            <p:nvPr/>
          </p:nvSpPr>
          <p:spPr>
            <a:xfrm>
              <a:off x="6214216" y="3306571"/>
              <a:ext cx="5255895" cy="848360"/>
            </a:xfrm>
            <a:prstGeom prst="rect">
              <a:avLst/>
            </a:prstGeom>
            <a:noFill/>
            <a:ln>
              <a:noFill/>
            </a:ln>
          </p:spPr>
          <p:txBody>
            <a:bodyPr anchorCtr="0" anchor="t" bIns="0" lIns="0" spcFirstLastPara="1" rIns="0" wrap="square" tIns="12700">
              <a:spAutoFit/>
            </a:bodyPr>
            <a:lstStyle/>
            <a:p>
              <a:pPr indent="0" lvl="0" marL="12700" marR="5080" rtl="0" algn="just">
                <a:spcBef>
                  <a:spcPts val="0"/>
                </a:spcBef>
                <a:spcAft>
                  <a:spcPts val="0"/>
                </a:spcAft>
                <a:buNone/>
              </a:pPr>
              <a:r>
                <a:rPr lang="en-US" sz="1800">
                  <a:solidFill>
                    <a:schemeClr val="dk1"/>
                  </a:solidFill>
                  <a:latin typeface="Calibri"/>
                  <a:ea typeface="Calibri"/>
                  <a:cs typeface="Calibri"/>
                  <a:sym typeface="Calibri"/>
                </a:rPr>
                <a:t>Soyutlama kavramı veri, işlev ve yapısal açılar için  geçerlidir. Örneğin bir kapı nesne olarak ele alındığında  onun kulpu, rengi menteşeleri, malzemesi gibi detayları</a:t>
              </a:r>
              <a:endParaRPr sz="1800">
                <a:solidFill>
                  <a:schemeClr val="dk1"/>
                </a:solidFill>
                <a:latin typeface="Calibri"/>
                <a:ea typeface="Calibri"/>
                <a:cs typeface="Calibri"/>
                <a:sym typeface="Calibri"/>
              </a:endParaRPr>
            </a:p>
          </p:txBody>
        </p:sp>
        <p:sp>
          <p:nvSpPr>
            <p:cNvPr id="218" name="Google Shape;218;p24"/>
            <p:cNvSpPr txBox="1"/>
            <p:nvPr/>
          </p:nvSpPr>
          <p:spPr>
            <a:xfrm>
              <a:off x="6214215" y="4129533"/>
              <a:ext cx="2115820" cy="574675"/>
            </a:xfrm>
            <a:prstGeom prst="rect">
              <a:avLst/>
            </a:prstGeom>
            <a:noFill/>
            <a:ln>
              <a:noFill/>
            </a:ln>
          </p:spPr>
          <p:txBody>
            <a:bodyPr anchorCtr="0" anchor="t" bIns="0" lIns="0" spcFirstLastPara="1" rIns="0" wrap="square" tIns="12700">
              <a:spAutoFit/>
            </a:bodyPr>
            <a:lstStyle/>
            <a:p>
              <a:pPr indent="0" lvl="0" marL="12700" marR="5080" rtl="0" algn="l">
                <a:spcBef>
                  <a:spcPts val="0"/>
                </a:spcBef>
                <a:spcAft>
                  <a:spcPts val="0"/>
                </a:spcAft>
                <a:buNone/>
              </a:pPr>
              <a:r>
                <a:rPr lang="en-US" sz="1800">
                  <a:solidFill>
                    <a:schemeClr val="dk1"/>
                  </a:solidFill>
                  <a:latin typeface="Calibri"/>
                  <a:ea typeface="Calibri"/>
                  <a:cs typeface="Calibri"/>
                  <a:sym typeface="Calibri"/>
                </a:rPr>
                <a:t>düşünmeden	kapıyı  değerlendirebiliriz.</a:t>
              </a:r>
              <a:endParaRPr sz="1800">
                <a:solidFill>
                  <a:schemeClr val="dk1"/>
                </a:solidFill>
                <a:latin typeface="Calibri"/>
                <a:ea typeface="Calibri"/>
                <a:cs typeface="Calibri"/>
                <a:sym typeface="Calibri"/>
              </a:endParaRPr>
            </a:p>
          </p:txBody>
        </p:sp>
        <p:sp>
          <p:nvSpPr>
            <p:cNvPr id="219" name="Google Shape;219;p24"/>
            <p:cNvSpPr txBox="1"/>
            <p:nvPr/>
          </p:nvSpPr>
          <p:spPr>
            <a:xfrm>
              <a:off x="9759673" y="4129533"/>
              <a:ext cx="825500" cy="574675"/>
            </a:xfrm>
            <a:prstGeom prst="rect">
              <a:avLst/>
            </a:prstGeom>
            <a:noFill/>
            <a:ln>
              <a:noFill/>
            </a:ln>
          </p:spPr>
          <p:txBody>
            <a:bodyPr anchorCtr="0" anchor="t" bIns="0" lIns="0" spcFirstLastPara="1" rIns="0" wrap="square" tIns="12700">
              <a:spAutoFit/>
            </a:bodyPr>
            <a:lstStyle/>
            <a:p>
              <a:pPr indent="-139065" lvl="0" marL="151130" marR="5080" rtl="0" algn="l">
                <a:spcBef>
                  <a:spcPts val="0"/>
                </a:spcBef>
                <a:spcAft>
                  <a:spcPts val="0"/>
                </a:spcAft>
                <a:buNone/>
              </a:pPr>
              <a:r>
                <a:rPr lang="en-US" sz="1800">
                  <a:solidFill>
                    <a:schemeClr val="dk1"/>
                  </a:solidFill>
                  <a:latin typeface="Calibri"/>
                  <a:ea typeface="Calibri"/>
                  <a:cs typeface="Calibri"/>
                  <a:sym typeface="Calibri"/>
                </a:rPr>
                <a:t>mimarisi  diğer</a:t>
              </a:r>
              <a:endParaRPr sz="1800">
                <a:solidFill>
                  <a:schemeClr val="dk1"/>
                </a:solidFill>
                <a:latin typeface="Calibri"/>
                <a:ea typeface="Calibri"/>
                <a:cs typeface="Calibri"/>
                <a:sym typeface="Calibri"/>
              </a:endParaRPr>
            </a:p>
          </p:txBody>
        </p:sp>
        <p:sp>
          <p:nvSpPr>
            <p:cNvPr id="220" name="Google Shape;220;p24"/>
            <p:cNvSpPr txBox="1"/>
            <p:nvPr/>
          </p:nvSpPr>
          <p:spPr>
            <a:xfrm>
              <a:off x="10582634" y="4129533"/>
              <a:ext cx="887730" cy="574675"/>
            </a:xfrm>
            <a:prstGeom prst="rect">
              <a:avLst/>
            </a:prstGeom>
            <a:noFill/>
            <a:ln>
              <a:noFill/>
            </a:ln>
          </p:spPr>
          <p:txBody>
            <a:bodyPr anchorCtr="0" anchor="t" bIns="0" lIns="0" spcFirstLastPara="1" rIns="0" wrap="square" tIns="12700">
              <a:spAutoFit/>
            </a:bodyPr>
            <a:lstStyle/>
            <a:p>
              <a:pPr indent="306070" lvl="0" marL="12700" marR="5080" rtl="0" algn="l">
                <a:spcBef>
                  <a:spcPts val="0"/>
                </a:spcBef>
                <a:spcAft>
                  <a:spcPts val="0"/>
                </a:spcAft>
                <a:buNone/>
              </a:pPr>
              <a:r>
                <a:rPr lang="en-US" sz="1800">
                  <a:solidFill>
                    <a:schemeClr val="dk1"/>
                  </a:solidFill>
                  <a:latin typeface="Calibri"/>
                  <a:ea typeface="Calibri"/>
                  <a:cs typeface="Calibri"/>
                  <a:sym typeface="Calibri"/>
                </a:rPr>
                <a:t>içinde  detaylara</a:t>
              </a:r>
              <a:endParaRPr sz="1800">
                <a:solidFill>
                  <a:schemeClr val="dk1"/>
                </a:solidFill>
                <a:latin typeface="Calibri"/>
                <a:ea typeface="Calibri"/>
                <a:cs typeface="Calibri"/>
                <a:sym typeface="Calibri"/>
              </a:endParaRPr>
            </a:p>
          </p:txBody>
        </p:sp>
        <p:sp>
          <p:nvSpPr>
            <p:cNvPr id="221" name="Google Shape;221;p24"/>
            <p:cNvSpPr txBox="1"/>
            <p:nvPr/>
          </p:nvSpPr>
          <p:spPr>
            <a:xfrm>
              <a:off x="6214216" y="4678426"/>
              <a:ext cx="2620645"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lang="en-US" sz="1800">
                  <a:solidFill>
                    <a:schemeClr val="dk1"/>
                  </a:solidFill>
                  <a:latin typeface="Calibri"/>
                  <a:ea typeface="Calibri"/>
                  <a:cs typeface="Calibri"/>
                  <a:sym typeface="Calibri"/>
                </a:rPr>
                <a:t>yoğunlaşan	bir	tasarımcı</a:t>
              </a:r>
              <a:endParaRPr/>
            </a:p>
          </p:txBody>
        </p:sp>
        <p:sp>
          <p:nvSpPr>
            <p:cNvPr id="222" name="Google Shape;222;p24"/>
            <p:cNvSpPr txBox="1"/>
            <p:nvPr/>
          </p:nvSpPr>
          <p:spPr>
            <a:xfrm>
              <a:off x="8377026" y="4129532"/>
              <a:ext cx="1335405" cy="848994"/>
            </a:xfrm>
            <a:prstGeom prst="rect">
              <a:avLst/>
            </a:prstGeom>
            <a:noFill/>
            <a:ln>
              <a:noFill/>
            </a:ln>
          </p:spPr>
          <p:txBody>
            <a:bodyPr anchorCtr="0" anchor="t" bIns="0" lIns="0" spcFirstLastPara="1" rIns="0" wrap="square" tIns="12700">
              <a:spAutoFit/>
            </a:bodyPr>
            <a:lstStyle/>
            <a:p>
              <a:pPr indent="254000" lvl="0" marL="12700" marR="5080" rtl="0" algn="l">
                <a:spcBef>
                  <a:spcPts val="0"/>
                </a:spcBef>
                <a:spcAft>
                  <a:spcPts val="0"/>
                </a:spcAft>
                <a:buNone/>
              </a:pPr>
              <a:r>
                <a:rPr lang="en-US" sz="1800">
                  <a:solidFill>
                    <a:schemeClr val="dk1"/>
                  </a:solidFill>
                  <a:latin typeface="Calibri"/>
                  <a:ea typeface="Calibri"/>
                  <a:cs typeface="Calibri"/>
                  <a:sym typeface="Calibri"/>
                </a:rPr>
                <a:t>bir		ev  Aksi	taktirde</a:t>
              </a:r>
              <a:endParaRPr sz="1800">
                <a:solidFill>
                  <a:schemeClr val="dk1"/>
                </a:solidFill>
                <a:latin typeface="Calibri"/>
                <a:ea typeface="Calibri"/>
                <a:cs typeface="Calibri"/>
                <a:sym typeface="Calibri"/>
              </a:endParaRPr>
            </a:p>
            <a:p>
              <a:pPr indent="0" lvl="0" marL="668020" marR="0" rtl="0" algn="l">
                <a:spcBef>
                  <a:spcPts val="0"/>
                </a:spcBef>
                <a:spcAft>
                  <a:spcPts val="0"/>
                </a:spcAft>
                <a:buNone/>
              </a:pPr>
              <a:r>
                <a:rPr lang="en-US" sz="1800">
                  <a:solidFill>
                    <a:schemeClr val="dk1"/>
                  </a:solidFill>
                  <a:latin typeface="Calibri"/>
                  <a:ea typeface="Calibri"/>
                  <a:cs typeface="Calibri"/>
                  <a:sym typeface="Calibri"/>
                </a:rPr>
                <a:t>‘oda’</a:t>
              </a:r>
              <a:endParaRPr sz="1800">
                <a:solidFill>
                  <a:schemeClr val="dk1"/>
                </a:solidFill>
                <a:latin typeface="Calibri"/>
                <a:ea typeface="Calibri"/>
                <a:cs typeface="Calibri"/>
                <a:sym typeface="Calibri"/>
              </a:endParaRPr>
            </a:p>
          </p:txBody>
        </p:sp>
        <p:sp>
          <p:nvSpPr>
            <p:cNvPr id="223" name="Google Shape;223;p24"/>
            <p:cNvSpPr txBox="1"/>
            <p:nvPr/>
          </p:nvSpPr>
          <p:spPr>
            <a:xfrm>
              <a:off x="9712430" y="4678426"/>
              <a:ext cx="1758950"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lang="en-US" sz="1800">
                  <a:solidFill>
                    <a:schemeClr val="dk1"/>
                  </a:solidFill>
                  <a:latin typeface="Calibri"/>
                  <a:ea typeface="Calibri"/>
                  <a:cs typeface="Calibri"/>
                  <a:sym typeface="Calibri"/>
                </a:rPr>
                <a:t>düzeyinde	görsel</a:t>
              </a:r>
              <a:endParaRPr sz="1800">
                <a:solidFill>
                  <a:schemeClr val="dk1"/>
                </a:solidFill>
                <a:latin typeface="Calibri"/>
                <a:ea typeface="Calibri"/>
                <a:cs typeface="Calibri"/>
                <a:sym typeface="Calibri"/>
              </a:endParaRPr>
            </a:p>
          </p:txBody>
        </p:sp>
        <p:sp>
          <p:nvSpPr>
            <p:cNvPr id="224" name="Google Shape;224;p24"/>
            <p:cNvSpPr txBox="1"/>
            <p:nvPr/>
          </p:nvSpPr>
          <p:spPr>
            <a:xfrm>
              <a:off x="6214216" y="4952745"/>
              <a:ext cx="2920365" cy="29972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lang="en-US" sz="1800">
                  <a:solidFill>
                    <a:schemeClr val="dk1"/>
                  </a:solidFill>
                  <a:latin typeface="Calibri"/>
                  <a:ea typeface="Calibri"/>
                  <a:cs typeface="Calibri"/>
                  <a:sym typeface="Calibri"/>
                </a:rPr>
                <a:t>canlandırmalara hakim olamaz.</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Çerçeve">
  <a:themeElements>
    <a:clrScheme name="Çerçev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Çerçeve">
  <a:themeElements>
    <a:clrScheme name="Çerçev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